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4751" autoAdjust="0"/>
  </p:normalViewPr>
  <p:slideViewPr>
    <p:cSldViewPr>
      <p:cViewPr varScale="1">
        <p:scale>
          <a:sx n="125" d="100"/>
          <a:sy n="125" d="100"/>
        </p:scale>
        <p:origin x="64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CE2015BE-037E-4F0C-BEAC-69D3E366BA97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317504D1-243B-4B51-8C1E-F4C3BA24C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758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24C854DB-36C8-4B3E-916D-B0AC99178D2A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3BA2F9BB-5321-4C36-AE90-B32007D62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98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871EA80D-81F3-4D9B-92BB-420FBAE5DF4D}" type="datetime1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6CF-3C46-4337-98B4-6F67FACB4609}" type="datetime1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9448-D30A-4A7E-AF2D-CCA7295AE4E6}" type="datetime1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1" y="137318"/>
            <a:ext cx="6857999" cy="667533"/>
          </a:xfrm>
        </p:spPr>
        <p:txBody>
          <a:bodyPr>
            <a:noAutofit/>
          </a:bodyPr>
          <a:lstStyle>
            <a:lvl1pPr>
              <a:defRPr sz="40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4C0B523-258E-4221-8AB9-AB55DC26DD0D}" type="datetime1">
              <a:rPr lang="en-US" smtClean="0"/>
              <a:t>4/7/2016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28800" cy="8048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25389-CBE4-4478-B246-3CF1319C7C87}" type="datetime1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527E-5F1B-462D-8C0A-CE19C9BC17C5}" type="datetime1">
              <a:rPr lang="en-US" smtClean="0"/>
              <a:t>4/7/2016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0A29F-DF30-4062-93B9-FE0B1321CEC7}" type="datetime1">
              <a:rPr lang="en-US" smtClean="0"/>
              <a:t>4/7/2016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FA225-A638-4979-9BC1-1161A1266E8C}" type="datetime1">
              <a:rPr lang="en-US" smtClean="0"/>
              <a:t>4/7/2016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0EB01-125B-464A-98D5-91EF60E7CD08}" type="datetime1">
              <a:rPr lang="en-US" smtClean="0"/>
              <a:t>4/7/2016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4D5D-8DBC-40E1-B021-0B1A7731BE31}" type="datetime1">
              <a:rPr lang="en-US" smtClean="0"/>
              <a:t>4/7/2016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1554-850B-4ABD-B07F-3F5F5BD153B7}" type="datetime1">
              <a:rPr lang="en-US" smtClean="0"/>
              <a:t>4/7/2016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1018C-FC0D-42F1-AADF-DA026E2904BB}" type="datetime1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47" y="1447800"/>
            <a:ext cx="9144000" cy="184785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</a:rPr>
              <a:t>Strong and Weak Oblique Shocks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4478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AE 2010: 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Thermodynamics and Fluids Fundamentals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4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Strong and Weak Oblique Shocks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As we have seen, it is possible to get two solutions to equation</a:t>
            </a:r>
          </a:p>
          <a:p>
            <a:endParaRPr lang="en-US" dirty="0"/>
          </a:p>
          <a:p>
            <a:pPr lvl="1"/>
            <a:r>
              <a:rPr lang="en-US" dirty="0" smtClean="0"/>
              <a:t>2 possible values of </a:t>
            </a:r>
            <a:r>
              <a:rPr lang="en-US" dirty="0" smtClean="0">
                <a:latin typeface="Symbol" panose="05050102010706020507" pitchFamily="18" charset="2"/>
              </a:rPr>
              <a:t>q</a:t>
            </a:r>
            <a:r>
              <a:rPr lang="en-US" dirty="0" smtClean="0"/>
              <a:t> for given (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,M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e.g.,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Examine graphical 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08441"/>
              </p:ext>
            </p:extLst>
          </p:nvPr>
        </p:nvGraphicFramePr>
        <p:xfrm>
          <a:off x="685800" y="2286000"/>
          <a:ext cx="7696200" cy="617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3" imgW="3479760" imgH="279360" progId="Equation.DSMT4">
                  <p:embed/>
                </p:oleObj>
              </mc:Choice>
              <mc:Fallback>
                <p:oleObj name="Equation" r:id="rId3" imgW="3479760" imgH="2793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286000"/>
                        <a:ext cx="7696200" cy="6175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2400"/>
          <p:cNvGrpSpPr>
            <a:grpSpLocks/>
          </p:cNvGrpSpPr>
          <p:nvPr/>
        </p:nvGrpSpPr>
        <p:grpSpPr bwMode="auto">
          <a:xfrm>
            <a:off x="1228061" y="3386932"/>
            <a:ext cx="7286625" cy="2698750"/>
            <a:chOff x="993" y="2536"/>
            <a:chExt cx="4590" cy="1700"/>
          </a:xfrm>
        </p:grpSpPr>
        <p:grpSp>
          <p:nvGrpSpPr>
            <p:cNvPr id="8" name="Group 2384"/>
            <p:cNvGrpSpPr>
              <a:grpSpLocks/>
            </p:cNvGrpSpPr>
            <p:nvPr/>
          </p:nvGrpSpPr>
          <p:grpSpPr bwMode="auto">
            <a:xfrm>
              <a:off x="993" y="2745"/>
              <a:ext cx="2127" cy="1281"/>
              <a:chOff x="1040" y="2821"/>
              <a:chExt cx="2127" cy="1281"/>
            </a:xfrm>
          </p:grpSpPr>
          <p:sp>
            <p:nvSpPr>
              <p:cNvPr id="22" name="AutoShape 2354"/>
              <p:cNvSpPr>
                <a:spLocks noChangeArrowheads="1"/>
              </p:cNvSpPr>
              <p:nvPr/>
            </p:nvSpPr>
            <p:spPr bwMode="auto">
              <a:xfrm rot="-5400000">
                <a:off x="1797" y="3038"/>
                <a:ext cx="597" cy="966"/>
              </a:xfrm>
              <a:prstGeom prst="triangle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Line 2355"/>
              <p:cNvSpPr>
                <a:spLocks noChangeShapeType="1"/>
              </p:cNvSpPr>
              <p:nvPr/>
            </p:nvSpPr>
            <p:spPr bwMode="auto">
              <a:xfrm>
                <a:off x="1291" y="3401"/>
                <a:ext cx="2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Text Box 2356"/>
              <p:cNvSpPr txBox="1">
                <a:spLocks noChangeArrowheads="1"/>
              </p:cNvSpPr>
              <p:nvPr/>
            </p:nvSpPr>
            <p:spPr bwMode="auto">
              <a:xfrm>
                <a:off x="1040" y="3088"/>
                <a:ext cx="73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/>
                  <a:t>M</a:t>
                </a:r>
                <a:r>
                  <a:rPr lang="en-US" altLang="en-US" sz="2200" baseline="-25000"/>
                  <a:t>1</a:t>
                </a:r>
                <a:r>
                  <a:rPr lang="en-US" altLang="en-US"/>
                  <a:t>=2.4</a:t>
                </a:r>
                <a:endParaRPr lang="en-US" altLang="en-US" sz="2200" baseline="-25000"/>
              </a:p>
            </p:txBody>
          </p:sp>
          <p:sp>
            <p:nvSpPr>
              <p:cNvPr id="25" name="Line 2357"/>
              <p:cNvSpPr>
                <a:spLocks noChangeShapeType="1"/>
              </p:cNvSpPr>
              <p:nvPr/>
            </p:nvSpPr>
            <p:spPr bwMode="auto">
              <a:xfrm>
                <a:off x="1641" y="3520"/>
                <a:ext cx="88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2358"/>
              <p:cNvSpPr>
                <a:spLocks/>
              </p:cNvSpPr>
              <p:nvPr/>
            </p:nvSpPr>
            <p:spPr bwMode="auto">
              <a:xfrm>
                <a:off x="2093" y="3360"/>
                <a:ext cx="75" cy="162"/>
              </a:xfrm>
              <a:custGeom>
                <a:avLst/>
                <a:gdLst>
                  <a:gd name="T0" fmla="*/ 0 w 108"/>
                  <a:gd name="T1" fmla="*/ 0 h 362"/>
                  <a:gd name="T2" fmla="*/ 88 w 108"/>
                  <a:gd name="T3" fmla="*/ 168 h 362"/>
                  <a:gd name="T4" fmla="*/ 108 w 108"/>
                  <a:gd name="T5" fmla="*/ 362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8" h="362">
                    <a:moveTo>
                      <a:pt x="0" y="0"/>
                    </a:moveTo>
                    <a:cubicBezTo>
                      <a:pt x="15" y="28"/>
                      <a:pt x="70" y="108"/>
                      <a:pt x="88" y="168"/>
                    </a:cubicBezTo>
                    <a:cubicBezTo>
                      <a:pt x="106" y="228"/>
                      <a:pt x="104" y="322"/>
                      <a:pt x="108" y="362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7" name="Group 2360"/>
              <p:cNvGrpSpPr>
                <a:grpSpLocks/>
              </p:cNvGrpSpPr>
              <p:nvPr/>
            </p:nvGrpSpPr>
            <p:grpSpPr bwMode="auto">
              <a:xfrm>
                <a:off x="1602" y="2939"/>
                <a:ext cx="770" cy="1163"/>
                <a:chOff x="5010" y="2268"/>
                <a:chExt cx="582" cy="1152"/>
              </a:xfrm>
            </p:grpSpPr>
            <p:sp>
              <p:nvSpPr>
                <p:cNvPr id="32" name="Line 2361"/>
                <p:cNvSpPr>
                  <a:spLocks noChangeShapeType="1"/>
                </p:cNvSpPr>
                <p:nvPr/>
              </p:nvSpPr>
              <p:spPr bwMode="auto">
                <a:xfrm flipV="1">
                  <a:off x="5010" y="2268"/>
                  <a:ext cx="576" cy="576"/>
                </a:xfrm>
                <a:prstGeom prst="line">
                  <a:avLst/>
                </a:prstGeom>
                <a:noFill/>
                <a:ln w="28575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" name="Line 2362"/>
                <p:cNvSpPr>
                  <a:spLocks noChangeShapeType="1"/>
                </p:cNvSpPr>
                <p:nvPr/>
              </p:nvSpPr>
              <p:spPr bwMode="auto">
                <a:xfrm>
                  <a:off x="5016" y="2844"/>
                  <a:ext cx="576" cy="576"/>
                </a:xfrm>
                <a:prstGeom prst="line">
                  <a:avLst/>
                </a:prstGeom>
                <a:noFill/>
                <a:ln w="28575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8" name="Text Box 2365"/>
              <p:cNvSpPr txBox="1">
                <a:spLocks noChangeArrowheads="1"/>
              </p:cNvSpPr>
              <p:nvPr/>
            </p:nvSpPr>
            <p:spPr bwMode="auto">
              <a:xfrm>
                <a:off x="1988" y="3129"/>
                <a:ext cx="540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900">
                    <a:sym typeface="Symbol" pitchFamily="18" charset="2"/>
                  </a:rPr>
                  <a:t>39.4</a:t>
                </a:r>
                <a:r>
                  <a:rPr lang="en-US" altLang="en-US" sz="1900">
                    <a:cs typeface="Times New Roman" pitchFamily="18" charset="0"/>
                    <a:sym typeface="Symbol" pitchFamily="18" charset="2"/>
                  </a:rPr>
                  <a:t>°</a:t>
                </a:r>
                <a:endParaRPr lang="en-US" altLang="en-US" sz="1900"/>
              </a:p>
            </p:txBody>
          </p:sp>
          <p:sp>
            <p:nvSpPr>
              <p:cNvPr id="29" name="Freeform 2366"/>
              <p:cNvSpPr>
                <a:spLocks/>
              </p:cNvSpPr>
              <p:nvPr/>
            </p:nvSpPr>
            <p:spPr bwMode="auto">
              <a:xfrm>
                <a:off x="2246" y="3028"/>
                <a:ext cx="185" cy="472"/>
              </a:xfrm>
              <a:custGeom>
                <a:avLst/>
                <a:gdLst>
                  <a:gd name="T0" fmla="*/ 0 w 108"/>
                  <a:gd name="T1" fmla="*/ 0 h 362"/>
                  <a:gd name="T2" fmla="*/ 88 w 108"/>
                  <a:gd name="T3" fmla="*/ 168 h 362"/>
                  <a:gd name="T4" fmla="*/ 108 w 108"/>
                  <a:gd name="T5" fmla="*/ 362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8" h="362">
                    <a:moveTo>
                      <a:pt x="0" y="0"/>
                    </a:moveTo>
                    <a:cubicBezTo>
                      <a:pt x="15" y="28"/>
                      <a:pt x="70" y="108"/>
                      <a:pt x="88" y="168"/>
                    </a:cubicBezTo>
                    <a:cubicBezTo>
                      <a:pt x="106" y="228"/>
                      <a:pt x="104" y="322"/>
                      <a:pt x="108" y="362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Text Box 2367"/>
              <p:cNvSpPr txBox="1">
                <a:spLocks noChangeArrowheads="1"/>
              </p:cNvSpPr>
              <p:nvPr/>
            </p:nvSpPr>
            <p:spPr bwMode="auto">
              <a:xfrm>
                <a:off x="2272" y="2821"/>
                <a:ext cx="89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/>
                  <a:t>M</a:t>
                </a:r>
                <a:r>
                  <a:rPr lang="en-US" altLang="en-US" sz="2200" baseline="-25000"/>
                  <a:t>2</a:t>
                </a:r>
                <a:r>
                  <a:rPr lang="en-US" altLang="en-US"/>
                  <a:t>=1.75</a:t>
                </a:r>
                <a:endParaRPr lang="en-US" altLang="en-US" sz="2200" baseline="-25000"/>
              </a:p>
            </p:txBody>
          </p:sp>
          <p:sp>
            <p:nvSpPr>
              <p:cNvPr id="31" name="Text Box 2352"/>
              <p:cNvSpPr txBox="1">
                <a:spLocks noChangeArrowheads="1"/>
              </p:cNvSpPr>
              <p:nvPr/>
            </p:nvSpPr>
            <p:spPr bwMode="auto">
              <a:xfrm>
                <a:off x="2115" y="3494"/>
                <a:ext cx="65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 dirty="0" smtClean="0">
                    <a:latin typeface="Symbol" panose="05050102010706020507" pitchFamily="18" charset="2"/>
                    <a:sym typeface="Symbol" pitchFamily="18" charset="2"/>
                  </a:rPr>
                  <a:t>d</a:t>
                </a:r>
                <a:r>
                  <a:rPr lang="en-US" altLang="en-US" sz="2000" dirty="0" smtClean="0">
                    <a:sym typeface="Symbol" pitchFamily="18" charset="2"/>
                  </a:rPr>
                  <a:t>=16</a:t>
                </a:r>
                <a:r>
                  <a:rPr lang="en-US" altLang="en-US" sz="2000" dirty="0">
                    <a:cs typeface="Times New Roman" pitchFamily="18" charset="0"/>
                    <a:sym typeface="Symbol" pitchFamily="18" charset="2"/>
                  </a:rPr>
                  <a:t>°</a:t>
                </a:r>
                <a:endParaRPr lang="en-US" altLang="en-US" sz="2000" dirty="0"/>
              </a:p>
            </p:txBody>
          </p:sp>
        </p:grpSp>
        <p:grpSp>
          <p:nvGrpSpPr>
            <p:cNvPr id="9" name="Group 2398"/>
            <p:cNvGrpSpPr>
              <a:grpSpLocks/>
            </p:cNvGrpSpPr>
            <p:nvPr/>
          </p:nvGrpSpPr>
          <p:grpSpPr bwMode="auto">
            <a:xfrm>
              <a:off x="3456" y="2536"/>
              <a:ext cx="2127" cy="1700"/>
              <a:chOff x="3361" y="2712"/>
              <a:chExt cx="2127" cy="1700"/>
            </a:xfrm>
          </p:grpSpPr>
          <p:sp>
            <p:nvSpPr>
              <p:cNvPr id="10" name="AutoShape 2386"/>
              <p:cNvSpPr>
                <a:spLocks noChangeArrowheads="1"/>
              </p:cNvSpPr>
              <p:nvPr/>
            </p:nvSpPr>
            <p:spPr bwMode="auto">
              <a:xfrm rot="-5400000">
                <a:off x="4118" y="3071"/>
                <a:ext cx="597" cy="966"/>
              </a:xfrm>
              <a:prstGeom prst="triangle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Line 2387"/>
              <p:cNvSpPr>
                <a:spLocks noChangeShapeType="1"/>
              </p:cNvSpPr>
              <p:nvPr/>
            </p:nvSpPr>
            <p:spPr bwMode="auto">
              <a:xfrm>
                <a:off x="3612" y="3434"/>
                <a:ext cx="2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Text Box 2388"/>
              <p:cNvSpPr txBox="1">
                <a:spLocks noChangeArrowheads="1"/>
              </p:cNvSpPr>
              <p:nvPr/>
            </p:nvSpPr>
            <p:spPr bwMode="auto">
              <a:xfrm>
                <a:off x="3361" y="3121"/>
                <a:ext cx="73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/>
                  <a:t>M</a:t>
                </a:r>
                <a:r>
                  <a:rPr lang="en-US" altLang="en-US" sz="2200" baseline="-25000"/>
                  <a:t>1</a:t>
                </a:r>
                <a:r>
                  <a:rPr lang="en-US" altLang="en-US"/>
                  <a:t>=2.4</a:t>
                </a:r>
                <a:endParaRPr lang="en-US" altLang="en-US" sz="2200" baseline="-25000"/>
              </a:p>
            </p:txBody>
          </p:sp>
          <p:sp>
            <p:nvSpPr>
              <p:cNvPr id="13" name="Line 2389"/>
              <p:cNvSpPr>
                <a:spLocks noChangeShapeType="1"/>
              </p:cNvSpPr>
              <p:nvPr/>
            </p:nvSpPr>
            <p:spPr bwMode="auto">
              <a:xfrm>
                <a:off x="3962" y="3553"/>
                <a:ext cx="88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2390"/>
              <p:cNvSpPr>
                <a:spLocks/>
              </p:cNvSpPr>
              <p:nvPr/>
            </p:nvSpPr>
            <p:spPr bwMode="auto">
              <a:xfrm>
                <a:off x="4414" y="3393"/>
                <a:ext cx="75" cy="162"/>
              </a:xfrm>
              <a:custGeom>
                <a:avLst/>
                <a:gdLst>
                  <a:gd name="T0" fmla="*/ 0 w 108"/>
                  <a:gd name="T1" fmla="*/ 0 h 362"/>
                  <a:gd name="T2" fmla="*/ 88 w 108"/>
                  <a:gd name="T3" fmla="*/ 168 h 362"/>
                  <a:gd name="T4" fmla="*/ 108 w 108"/>
                  <a:gd name="T5" fmla="*/ 362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8" h="362">
                    <a:moveTo>
                      <a:pt x="0" y="0"/>
                    </a:moveTo>
                    <a:cubicBezTo>
                      <a:pt x="15" y="28"/>
                      <a:pt x="70" y="108"/>
                      <a:pt x="88" y="168"/>
                    </a:cubicBezTo>
                    <a:cubicBezTo>
                      <a:pt x="106" y="228"/>
                      <a:pt x="104" y="322"/>
                      <a:pt x="108" y="362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5" name="Group 2391"/>
              <p:cNvGrpSpPr>
                <a:grpSpLocks/>
              </p:cNvGrpSpPr>
              <p:nvPr/>
            </p:nvGrpSpPr>
            <p:grpSpPr bwMode="auto">
              <a:xfrm>
                <a:off x="3931" y="2712"/>
                <a:ext cx="415" cy="1700"/>
                <a:chOff x="5010" y="2268"/>
                <a:chExt cx="582" cy="1152"/>
              </a:xfrm>
            </p:grpSpPr>
            <p:sp>
              <p:nvSpPr>
                <p:cNvPr id="20" name="Line 2392"/>
                <p:cNvSpPr>
                  <a:spLocks noChangeShapeType="1"/>
                </p:cNvSpPr>
                <p:nvPr/>
              </p:nvSpPr>
              <p:spPr bwMode="auto">
                <a:xfrm flipV="1">
                  <a:off x="5010" y="2268"/>
                  <a:ext cx="576" cy="576"/>
                </a:xfrm>
                <a:prstGeom prst="line">
                  <a:avLst/>
                </a:prstGeom>
                <a:noFill/>
                <a:ln w="3810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Line 2393"/>
                <p:cNvSpPr>
                  <a:spLocks noChangeShapeType="1"/>
                </p:cNvSpPr>
                <p:nvPr/>
              </p:nvSpPr>
              <p:spPr bwMode="auto">
                <a:xfrm>
                  <a:off x="5016" y="2844"/>
                  <a:ext cx="576" cy="576"/>
                </a:xfrm>
                <a:prstGeom prst="line">
                  <a:avLst/>
                </a:prstGeom>
                <a:noFill/>
                <a:ln w="3810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" name="Text Box 2394"/>
              <p:cNvSpPr txBox="1">
                <a:spLocks noChangeArrowheads="1"/>
              </p:cNvSpPr>
              <p:nvPr/>
            </p:nvSpPr>
            <p:spPr bwMode="auto">
              <a:xfrm>
                <a:off x="4074" y="3090"/>
                <a:ext cx="540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300">
                    <a:sym typeface="Symbol" pitchFamily="18" charset="2"/>
                  </a:rPr>
                  <a:t>82.1</a:t>
                </a:r>
                <a:r>
                  <a:rPr lang="en-US" altLang="en-US" sz="2300">
                    <a:cs typeface="Times New Roman" pitchFamily="18" charset="0"/>
                    <a:sym typeface="Symbol" pitchFamily="18" charset="2"/>
                  </a:rPr>
                  <a:t>°</a:t>
                </a:r>
                <a:endParaRPr lang="en-US" altLang="en-US" sz="2300"/>
              </a:p>
            </p:txBody>
          </p:sp>
          <p:sp>
            <p:nvSpPr>
              <p:cNvPr id="17" name="Freeform 2395"/>
              <p:cNvSpPr>
                <a:spLocks/>
              </p:cNvSpPr>
              <p:nvPr/>
            </p:nvSpPr>
            <p:spPr bwMode="auto">
              <a:xfrm>
                <a:off x="4282" y="2872"/>
                <a:ext cx="296" cy="660"/>
              </a:xfrm>
              <a:custGeom>
                <a:avLst/>
                <a:gdLst>
                  <a:gd name="T0" fmla="*/ 0 w 296"/>
                  <a:gd name="T1" fmla="*/ 0 h 660"/>
                  <a:gd name="T2" fmla="*/ 200 w 296"/>
                  <a:gd name="T3" fmla="*/ 213 h 660"/>
                  <a:gd name="T4" fmla="*/ 275 w 296"/>
                  <a:gd name="T5" fmla="*/ 435 h 660"/>
                  <a:gd name="T6" fmla="*/ 296 w 296"/>
                  <a:gd name="T7" fmla="*/ 660 h 6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6" h="660">
                    <a:moveTo>
                      <a:pt x="0" y="0"/>
                    </a:moveTo>
                    <a:cubicBezTo>
                      <a:pt x="33" y="35"/>
                      <a:pt x="154" y="141"/>
                      <a:pt x="200" y="213"/>
                    </a:cubicBezTo>
                    <a:cubicBezTo>
                      <a:pt x="246" y="285"/>
                      <a:pt x="259" y="361"/>
                      <a:pt x="275" y="435"/>
                    </a:cubicBezTo>
                    <a:cubicBezTo>
                      <a:pt x="291" y="509"/>
                      <a:pt x="293" y="623"/>
                      <a:pt x="296" y="66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Text Box 2396"/>
              <p:cNvSpPr txBox="1">
                <a:spLocks noChangeArrowheads="1"/>
              </p:cNvSpPr>
              <p:nvPr/>
            </p:nvSpPr>
            <p:spPr bwMode="auto">
              <a:xfrm>
                <a:off x="4593" y="2854"/>
                <a:ext cx="89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/>
                  <a:t>M</a:t>
                </a:r>
                <a:r>
                  <a:rPr lang="en-US" altLang="en-US" sz="2200" baseline="-25000"/>
                  <a:t>2</a:t>
                </a:r>
                <a:r>
                  <a:rPr lang="en-US" altLang="en-US"/>
                  <a:t>=0.575</a:t>
                </a:r>
                <a:endParaRPr lang="en-US" altLang="en-US" sz="2200" baseline="-25000"/>
              </a:p>
            </p:txBody>
          </p:sp>
          <p:sp>
            <p:nvSpPr>
              <p:cNvPr id="19" name="Text Box 2397"/>
              <p:cNvSpPr txBox="1">
                <a:spLocks noChangeArrowheads="1"/>
              </p:cNvSpPr>
              <p:nvPr/>
            </p:nvSpPr>
            <p:spPr bwMode="auto">
              <a:xfrm>
                <a:off x="4436" y="3527"/>
                <a:ext cx="65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 dirty="0" smtClean="0">
                    <a:latin typeface="Symbol" panose="05050102010706020507" pitchFamily="18" charset="2"/>
                    <a:sym typeface="Symbol" pitchFamily="18" charset="2"/>
                  </a:rPr>
                  <a:t>d</a:t>
                </a:r>
                <a:r>
                  <a:rPr lang="en-US" altLang="en-US" sz="2000" dirty="0" smtClean="0">
                    <a:sym typeface="Symbol" pitchFamily="18" charset="2"/>
                  </a:rPr>
                  <a:t>=16</a:t>
                </a:r>
                <a:r>
                  <a:rPr lang="en-US" altLang="en-US" sz="2000" dirty="0">
                    <a:cs typeface="Times New Roman" pitchFamily="18" charset="0"/>
                    <a:sym typeface="Symbol" pitchFamily="18" charset="2"/>
                  </a:rPr>
                  <a:t>°</a:t>
                </a:r>
                <a:endParaRPr lang="en-US" altLang="en-US" sz="20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9167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91868" y="5486400"/>
            <a:ext cx="256132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1056"/>
          <p:cNvGrpSpPr>
            <a:grpSpLocks/>
          </p:cNvGrpSpPr>
          <p:nvPr/>
        </p:nvGrpSpPr>
        <p:grpSpPr bwMode="auto">
          <a:xfrm>
            <a:off x="2561648" y="1077023"/>
            <a:ext cx="6484215" cy="5238750"/>
            <a:chOff x="1711" y="939"/>
            <a:chExt cx="4493" cy="3740"/>
          </a:xfrm>
        </p:grpSpPr>
        <p:pic>
          <p:nvPicPr>
            <p:cNvPr id="29" name="Picture 104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1" y="939"/>
              <a:ext cx="4493" cy="37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0" name="Text Box 1054"/>
            <p:cNvSpPr txBox="1">
              <a:spLocks noChangeArrowheads="1"/>
            </p:cNvSpPr>
            <p:nvPr/>
          </p:nvSpPr>
          <p:spPr bwMode="auto">
            <a:xfrm>
              <a:off x="5195" y="1156"/>
              <a:ext cx="647" cy="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900">
                  <a:sym typeface="Symbol" pitchFamily="18" charset="2"/>
                </a:rPr>
                <a:t>=1.4</a:t>
              </a:r>
              <a:endParaRPr lang="en-US" altLang="en-US" sz="1900"/>
            </a:p>
          </p:txBody>
        </p:sp>
      </p:grpSp>
      <p:grpSp>
        <p:nvGrpSpPr>
          <p:cNvPr id="31" name="Group 1067"/>
          <p:cNvGrpSpPr>
            <a:grpSpLocks/>
          </p:cNvGrpSpPr>
          <p:nvPr/>
        </p:nvGrpSpPr>
        <p:grpSpPr bwMode="auto">
          <a:xfrm>
            <a:off x="6699249" y="1337560"/>
            <a:ext cx="796636" cy="1197628"/>
            <a:chOff x="4578" y="1085"/>
            <a:chExt cx="552" cy="919"/>
          </a:xfrm>
        </p:grpSpPr>
        <p:sp>
          <p:nvSpPr>
            <p:cNvPr id="32" name="Text Box 1053"/>
            <p:cNvSpPr txBox="1">
              <a:spLocks noChangeArrowheads="1"/>
            </p:cNvSpPr>
            <p:nvPr/>
          </p:nvSpPr>
          <p:spPr bwMode="auto">
            <a:xfrm>
              <a:off x="4578" y="1085"/>
              <a:ext cx="552" cy="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900" b="1">
                  <a:solidFill>
                    <a:srgbClr val="008080"/>
                  </a:solidFill>
                </a:rPr>
                <a:t>M</a:t>
              </a:r>
              <a:r>
                <a:rPr lang="en-US" altLang="en-US" sz="1900" b="1" baseline="-25000">
                  <a:solidFill>
                    <a:srgbClr val="008080"/>
                  </a:solidFill>
                </a:rPr>
                <a:t>2</a:t>
              </a:r>
              <a:r>
                <a:rPr lang="en-US" altLang="en-US" sz="1900" b="1">
                  <a:solidFill>
                    <a:srgbClr val="008080"/>
                  </a:solidFill>
                </a:rPr>
                <a:t>&lt;1</a:t>
              </a:r>
            </a:p>
          </p:txBody>
        </p:sp>
        <p:sp>
          <p:nvSpPr>
            <p:cNvPr id="33" name="Line 1059"/>
            <p:cNvSpPr>
              <a:spLocks noChangeShapeType="1"/>
            </p:cNvSpPr>
            <p:nvPr/>
          </p:nvSpPr>
          <p:spPr bwMode="auto">
            <a:xfrm flipV="1">
              <a:off x="4789" y="1326"/>
              <a:ext cx="0" cy="678"/>
            </a:xfrm>
            <a:prstGeom prst="line">
              <a:avLst/>
            </a:prstGeom>
            <a:noFill/>
            <a:ln w="19050">
              <a:solidFill>
                <a:srgbClr val="00808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" name="Group 1068"/>
          <p:cNvGrpSpPr>
            <a:grpSpLocks/>
          </p:cNvGrpSpPr>
          <p:nvPr/>
        </p:nvGrpSpPr>
        <p:grpSpPr bwMode="auto">
          <a:xfrm>
            <a:off x="6586681" y="2616431"/>
            <a:ext cx="796636" cy="1959629"/>
            <a:chOff x="4500" y="2014"/>
            <a:chExt cx="552" cy="1399"/>
          </a:xfrm>
        </p:grpSpPr>
        <p:sp>
          <p:nvSpPr>
            <p:cNvPr id="35" name="Line 1060"/>
            <p:cNvSpPr>
              <a:spLocks noChangeShapeType="1"/>
            </p:cNvSpPr>
            <p:nvPr/>
          </p:nvSpPr>
          <p:spPr bwMode="auto">
            <a:xfrm flipH="1">
              <a:off x="4790" y="2014"/>
              <a:ext cx="0" cy="1120"/>
            </a:xfrm>
            <a:prstGeom prst="line">
              <a:avLst/>
            </a:prstGeom>
            <a:noFill/>
            <a:ln w="19050">
              <a:solidFill>
                <a:srgbClr val="00808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Text Box 1061"/>
            <p:cNvSpPr txBox="1">
              <a:spLocks noChangeArrowheads="1"/>
            </p:cNvSpPr>
            <p:nvPr/>
          </p:nvSpPr>
          <p:spPr bwMode="auto">
            <a:xfrm>
              <a:off x="4500" y="3138"/>
              <a:ext cx="552" cy="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900" b="1">
                  <a:solidFill>
                    <a:srgbClr val="008080"/>
                  </a:solidFill>
                </a:rPr>
                <a:t>M</a:t>
              </a:r>
              <a:r>
                <a:rPr lang="en-US" altLang="en-US" sz="1900" b="1" baseline="-25000">
                  <a:solidFill>
                    <a:srgbClr val="008080"/>
                  </a:solidFill>
                </a:rPr>
                <a:t>2</a:t>
              </a:r>
              <a:r>
                <a:rPr lang="en-US" altLang="en-US" sz="1900" b="1">
                  <a:solidFill>
                    <a:srgbClr val="008080"/>
                  </a:solidFill>
                </a:rPr>
                <a:t>&gt;1</a:t>
              </a:r>
            </a:p>
          </p:txBody>
        </p:sp>
      </p:grpSp>
      <p:grpSp>
        <p:nvGrpSpPr>
          <p:cNvPr id="37" name="Group 1057"/>
          <p:cNvGrpSpPr>
            <a:grpSpLocks/>
          </p:cNvGrpSpPr>
          <p:nvPr/>
        </p:nvGrpSpPr>
        <p:grpSpPr bwMode="auto">
          <a:xfrm>
            <a:off x="4488295" y="1861435"/>
            <a:ext cx="933739" cy="596713"/>
            <a:chOff x="3046" y="1539"/>
            <a:chExt cx="647" cy="426"/>
          </a:xfrm>
        </p:grpSpPr>
        <p:sp>
          <p:nvSpPr>
            <p:cNvPr id="38" name="Line 1046"/>
            <p:cNvSpPr>
              <a:spLocks noChangeShapeType="1"/>
            </p:cNvSpPr>
            <p:nvPr/>
          </p:nvSpPr>
          <p:spPr bwMode="auto">
            <a:xfrm flipV="1">
              <a:off x="3336" y="1728"/>
              <a:ext cx="0" cy="237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 Box 1048"/>
            <p:cNvSpPr txBox="1">
              <a:spLocks noChangeArrowheads="1"/>
            </p:cNvSpPr>
            <p:nvPr/>
          </p:nvSpPr>
          <p:spPr bwMode="auto">
            <a:xfrm>
              <a:off x="3046" y="1539"/>
              <a:ext cx="647" cy="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900" b="1">
                  <a:solidFill>
                    <a:srgbClr val="993300"/>
                  </a:solidFill>
                </a:rPr>
                <a:t>Strong</a:t>
              </a:r>
            </a:p>
          </p:txBody>
        </p:sp>
      </p:grpSp>
      <p:grpSp>
        <p:nvGrpSpPr>
          <p:cNvPr id="40" name="Group 1058"/>
          <p:cNvGrpSpPr>
            <a:grpSpLocks/>
          </p:cNvGrpSpPr>
          <p:nvPr/>
        </p:nvGrpSpPr>
        <p:grpSpPr bwMode="auto">
          <a:xfrm>
            <a:off x="4524375" y="2515578"/>
            <a:ext cx="933738" cy="651342"/>
            <a:chOff x="3071" y="1950"/>
            <a:chExt cx="647" cy="465"/>
          </a:xfrm>
        </p:grpSpPr>
        <p:sp>
          <p:nvSpPr>
            <p:cNvPr id="41" name="Line 1047"/>
            <p:cNvSpPr>
              <a:spLocks noChangeShapeType="1"/>
            </p:cNvSpPr>
            <p:nvPr/>
          </p:nvSpPr>
          <p:spPr bwMode="auto">
            <a:xfrm>
              <a:off x="3337" y="1950"/>
              <a:ext cx="0" cy="237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 Box 1049"/>
            <p:cNvSpPr txBox="1">
              <a:spLocks noChangeArrowheads="1"/>
            </p:cNvSpPr>
            <p:nvPr/>
          </p:nvSpPr>
          <p:spPr bwMode="auto">
            <a:xfrm>
              <a:off x="3071" y="2140"/>
              <a:ext cx="647" cy="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900" b="1">
                  <a:solidFill>
                    <a:srgbClr val="003399"/>
                  </a:solidFill>
                </a:rPr>
                <a:t>Weak</a:t>
              </a:r>
            </a:p>
          </p:txBody>
        </p:sp>
      </p:grpSp>
      <p:grpSp>
        <p:nvGrpSpPr>
          <p:cNvPr id="43" name="Group 1074"/>
          <p:cNvGrpSpPr>
            <a:grpSpLocks/>
          </p:cNvGrpSpPr>
          <p:nvPr/>
        </p:nvGrpSpPr>
        <p:grpSpPr bwMode="auto">
          <a:xfrm>
            <a:off x="3405908" y="4616678"/>
            <a:ext cx="2981614" cy="715776"/>
            <a:chOff x="2296" y="3450"/>
            <a:chExt cx="2066" cy="511"/>
          </a:xfrm>
        </p:grpSpPr>
        <p:sp>
          <p:nvSpPr>
            <p:cNvPr id="44" name="Line 1069"/>
            <p:cNvSpPr>
              <a:spLocks noChangeShapeType="1"/>
            </p:cNvSpPr>
            <p:nvPr/>
          </p:nvSpPr>
          <p:spPr bwMode="auto">
            <a:xfrm>
              <a:off x="2296" y="3716"/>
              <a:ext cx="836" cy="1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Text Box 1070"/>
            <p:cNvSpPr txBox="1">
              <a:spLocks noChangeArrowheads="1"/>
            </p:cNvSpPr>
            <p:nvPr/>
          </p:nvSpPr>
          <p:spPr bwMode="auto">
            <a:xfrm>
              <a:off x="3211" y="3763"/>
              <a:ext cx="1151" cy="1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ym typeface="Symbol" pitchFamily="18" charset="2"/>
                </a:rPr>
                <a:t>=</a:t>
              </a:r>
              <a:r>
                <a:rPr lang="en-US" altLang="en-US"/>
                <a:t>sin</a:t>
              </a:r>
              <a:r>
                <a:rPr lang="en-US" altLang="en-US" baseline="30000"/>
                <a:t>-1</a:t>
              </a:r>
              <a:r>
                <a:rPr lang="en-US" altLang="en-US"/>
                <a:t>(1/M</a:t>
              </a:r>
              <a:r>
                <a:rPr lang="en-US" altLang="en-US" baseline="-25000"/>
                <a:t>1</a:t>
              </a:r>
              <a:r>
                <a:rPr lang="en-US" altLang="en-US"/>
                <a:t>)</a:t>
              </a:r>
            </a:p>
          </p:txBody>
        </p:sp>
        <p:sp>
          <p:nvSpPr>
            <p:cNvPr id="46" name="Line 1072"/>
            <p:cNvSpPr>
              <a:spLocks noChangeShapeType="1"/>
            </p:cNvSpPr>
            <p:nvPr/>
          </p:nvSpPr>
          <p:spPr bwMode="auto">
            <a:xfrm>
              <a:off x="2298" y="3450"/>
              <a:ext cx="805" cy="39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" name="Rectangle 46"/>
          <p:cNvSpPr/>
          <p:nvPr/>
        </p:nvSpPr>
        <p:spPr>
          <a:xfrm>
            <a:off x="5556719" y="5770836"/>
            <a:ext cx="755624" cy="329081"/>
          </a:xfrm>
          <a:prstGeom prst="rect">
            <a:avLst/>
          </a:prstGeom>
          <a:solidFill>
            <a:schemeClr val="bg1"/>
          </a:solidFill>
        </p:spPr>
        <p:txBody>
          <a:bodyPr wrap="none" lIns="82058" tIns="41029" rIns="82058" bIns="41029">
            <a:spAutoFit/>
          </a:bodyPr>
          <a:lstStyle/>
          <a:p>
            <a:r>
              <a:rPr lang="en-US" altLang="en-US" sz="1600" dirty="0" smtClean="0">
                <a:latin typeface="Symbol" panose="05050102010706020507" pitchFamily="18" charset="2"/>
                <a:sym typeface="Symbol" pitchFamily="18" charset="2"/>
              </a:rPr>
              <a:t>d </a:t>
            </a:r>
            <a:r>
              <a:rPr lang="en-US" altLang="en-US" sz="1600" dirty="0">
                <a:latin typeface="+mj-lt"/>
                <a:sym typeface="Symbol" pitchFamily="18" charset="2"/>
              </a:rPr>
              <a:t>(</a:t>
            </a:r>
            <a:r>
              <a:rPr lang="en-US" altLang="en-US" sz="1600" dirty="0" err="1">
                <a:latin typeface="+mj-lt"/>
                <a:sym typeface="Symbol" pitchFamily="18" charset="2"/>
              </a:rPr>
              <a:t>deg</a:t>
            </a:r>
            <a:r>
              <a:rPr lang="en-US" altLang="en-US" sz="1600" dirty="0">
                <a:latin typeface="+mj-lt"/>
                <a:sym typeface="Symbol" pitchFamily="18" charset="2"/>
              </a:rPr>
              <a:t>)</a:t>
            </a:r>
            <a:endParaRPr lang="en-US" sz="1600" dirty="0"/>
          </a:p>
        </p:txBody>
      </p:sp>
      <p:sp>
        <p:nvSpPr>
          <p:cNvPr id="48" name="Rectangle 47"/>
          <p:cNvSpPr/>
          <p:nvPr/>
        </p:nvSpPr>
        <p:spPr>
          <a:xfrm rot="16200000">
            <a:off x="2410575" y="3228645"/>
            <a:ext cx="760433" cy="329081"/>
          </a:xfrm>
          <a:prstGeom prst="rect">
            <a:avLst/>
          </a:prstGeom>
          <a:solidFill>
            <a:schemeClr val="bg1"/>
          </a:solidFill>
        </p:spPr>
        <p:txBody>
          <a:bodyPr wrap="none" lIns="82058" tIns="41029" rIns="82058" bIns="41029">
            <a:spAutoFit/>
          </a:bodyPr>
          <a:lstStyle/>
          <a:p>
            <a:r>
              <a:rPr lang="en-US" altLang="en-US" sz="1600" dirty="0" smtClean="0">
                <a:latin typeface="Symbol" panose="05050102010706020507" pitchFamily="18" charset="2"/>
                <a:sym typeface="Symbol" pitchFamily="18" charset="2"/>
              </a:rPr>
              <a:t>q </a:t>
            </a:r>
            <a:r>
              <a:rPr lang="en-US" altLang="en-US" sz="1600" dirty="0">
                <a:latin typeface="+mj-lt"/>
                <a:sym typeface="Symbol" pitchFamily="18" charset="2"/>
              </a:rPr>
              <a:t>(</a:t>
            </a:r>
            <a:r>
              <a:rPr lang="en-US" altLang="en-US" sz="1600" dirty="0" err="1">
                <a:latin typeface="+mj-lt"/>
                <a:sym typeface="Symbol" pitchFamily="18" charset="2"/>
              </a:rPr>
              <a:t>deg</a:t>
            </a:r>
            <a:r>
              <a:rPr lang="en-US" altLang="en-US" sz="1600" dirty="0">
                <a:latin typeface="+mj-lt"/>
                <a:sym typeface="Symbol" pitchFamily="18" charset="2"/>
              </a:rPr>
              <a:t>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2780750" cy="5486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Weak shocks</a:t>
            </a:r>
          </a:p>
          <a:p>
            <a:pPr lvl="1"/>
            <a:r>
              <a:rPr lang="en-US" dirty="0" smtClean="0"/>
              <a:t>Smaller </a:t>
            </a:r>
            <a:r>
              <a:rPr lang="en-US" dirty="0" smtClean="0">
                <a:latin typeface="Symbol" panose="05050102010706020507" pitchFamily="18" charset="2"/>
              </a:rPr>
              <a:t>q</a:t>
            </a:r>
          </a:p>
          <a:p>
            <a:pPr lvl="1"/>
            <a:r>
              <a:rPr lang="en-US" dirty="0" err="1" smtClean="0">
                <a:latin typeface="Symbol" panose="05050102010706020507" pitchFamily="18" charset="2"/>
              </a:rPr>
              <a:t>q</a:t>
            </a:r>
            <a:r>
              <a:rPr lang="en-US" baseline="-25000" dirty="0" err="1" smtClean="0"/>
              <a:t>min</a:t>
            </a:r>
            <a:r>
              <a:rPr lang="en-US" dirty="0" smtClean="0"/>
              <a:t>=</a:t>
            </a:r>
            <a:r>
              <a:rPr lang="en-US" dirty="0" smtClean="0">
                <a:latin typeface="Symbol" panose="05050102010706020507" pitchFamily="18" charset="2"/>
              </a:rPr>
              <a:t>m</a:t>
            </a:r>
          </a:p>
          <a:p>
            <a:pPr lvl="1"/>
            <a:r>
              <a:rPr lang="en-US" dirty="0" smtClean="0"/>
              <a:t>Usually M</a:t>
            </a:r>
            <a:r>
              <a:rPr lang="en-US" baseline="-25000" dirty="0" smtClean="0"/>
              <a:t>2</a:t>
            </a:r>
            <a:r>
              <a:rPr lang="en-US" dirty="0" smtClean="0"/>
              <a:t>&gt;1</a:t>
            </a:r>
            <a:endParaRPr lang="en-US" dirty="0"/>
          </a:p>
          <a:p>
            <a:r>
              <a:rPr lang="en-US" dirty="0" smtClean="0"/>
              <a:t>Strong shocks</a:t>
            </a:r>
          </a:p>
          <a:p>
            <a:pPr lvl="1"/>
            <a:r>
              <a:rPr lang="en-US" dirty="0" err="1" smtClean="0">
                <a:latin typeface="Symbol" panose="05050102010706020507" pitchFamily="18" charset="2"/>
              </a:rPr>
              <a:t>q</a:t>
            </a:r>
            <a:r>
              <a:rPr lang="en-US" baseline="-25000" dirty="0" err="1" smtClean="0"/>
              <a:t>max</a:t>
            </a:r>
            <a:r>
              <a:rPr lang="en-US" dirty="0" smtClean="0"/>
              <a:t>=90</a:t>
            </a:r>
            <a:r>
              <a:rPr lang="en-US" baseline="30000" dirty="0" smtClean="0"/>
              <a:t>o</a:t>
            </a:r>
            <a:r>
              <a:rPr lang="en-US" dirty="0" smtClean="0"/>
              <a:t> (normal shock)</a:t>
            </a:r>
          </a:p>
          <a:p>
            <a:pPr lvl="1"/>
            <a:r>
              <a:rPr lang="en-US" dirty="0" smtClean="0"/>
              <a:t>Always M</a:t>
            </a:r>
            <a:r>
              <a:rPr lang="en-US" baseline="-25000" dirty="0" smtClean="0"/>
              <a:t>2</a:t>
            </a:r>
            <a:r>
              <a:rPr lang="en-US" dirty="0" smtClean="0"/>
              <a:t>&lt;1</a:t>
            </a:r>
            <a:endParaRPr lang="en-US" dirty="0"/>
          </a:p>
          <a:p>
            <a:r>
              <a:rPr lang="en-US" dirty="0" smtClean="0"/>
              <a:t>Both for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=0</a:t>
            </a:r>
          </a:p>
          <a:p>
            <a:r>
              <a:rPr lang="en-US" dirty="0" smtClean="0"/>
              <a:t>No turn for normal shock or Mach wave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17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Solution Will Occur?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5410200" cy="5638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Depends on upstream versus downstream pressure</a:t>
            </a:r>
          </a:p>
          <a:p>
            <a:pPr lvl="1"/>
            <a:r>
              <a:rPr lang="en-US" dirty="0" smtClean="0"/>
              <a:t>e.g., back pressure</a:t>
            </a:r>
          </a:p>
          <a:p>
            <a:pPr lvl="1"/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/P</a:t>
            </a:r>
            <a:r>
              <a:rPr lang="en-US" baseline="-25000" dirty="0" smtClean="0"/>
              <a:t>1</a:t>
            </a:r>
            <a:r>
              <a:rPr lang="en-US" dirty="0" smtClean="0"/>
              <a:t> large for strong shock, small for weak shock </a:t>
            </a:r>
            <a:endParaRPr lang="en-US" dirty="0"/>
          </a:p>
          <a:p>
            <a:r>
              <a:rPr lang="en-US" dirty="0" smtClean="0"/>
              <a:t>Internal Flow</a:t>
            </a:r>
          </a:p>
          <a:p>
            <a:pPr lvl="1"/>
            <a:r>
              <a:rPr lang="en-US" dirty="0" smtClean="0"/>
              <a:t>Can have P</a:t>
            </a:r>
            <a:r>
              <a:rPr lang="en-US" baseline="-25000" dirty="0" smtClean="0"/>
              <a:t>2</a:t>
            </a:r>
            <a:r>
              <a:rPr lang="en-US" dirty="0" smtClean="0"/>
              <a:t> much higher or close to P</a:t>
            </a:r>
            <a:r>
              <a:rPr lang="en-US" baseline="-25000" dirty="0" smtClean="0"/>
              <a:t>1</a:t>
            </a:r>
          </a:p>
          <a:p>
            <a:r>
              <a:rPr lang="en-US" dirty="0" smtClean="0"/>
              <a:t>External Flow</a:t>
            </a:r>
          </a:p>
          <a:p>
            <a:pPr lvl="1"/>
            <a:r>
              <a:rPr lang="en-US" dirty="0" smtClean="0"/>
              <a:t>Downstream pressure usually close to upstream P (both near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atm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6" name="Group 159"/>
          <p:cNvGrpSpPr>
            <a:grpSpLocks/>
          </p:cNvGrpSpPr>
          <p:nvPr/>
        </p:nvGrpSpPr>
        <p:grpSpPr bwMode="auto">
          <a:xfrm>
            <a:off x="5575301" y="2959100"/>
            <a:ext cx="3282950" cy="1438275"/>
            <a:chOff x="3686" y="2558"/>
            <a:chExt cx="2068" cy="906"/>
          </a:xfrm>
        </p:grpSpPr>
        <p:grpSp>
          <p:nvGrpSpPr>
            <p:cNvPr id="7" name="Group 114"/>
            <p:cNvGrpSpPr>
              <a:grpSpLocks/>
            </p:cNvGrpSpPr>
            <p:nvPr/>
          </p:nvGrpSpPr>
          <p:grpSpPr bwMode="auto">
            <a:xfrm>
              <a:off x="3686" y="2558"/>
              <a:ext cx="1768" cy="181"/>
              <a:chOff x="3670" y="1547"/>
              <a:chExt cx="1768" cy="181"/>
            </a:xfrm>
          </p:grpSpPr>
          <p:sp>
            <p:nvSpPr>
              <p:cNvPr id="17" name="Rectangle 115"/>
              <p:cNvSpPr>
                <a:spLocks noChangeArrowheads="1"/>
              </p:cNvSpPr>
              <p:nvPr/>
            </p:nvSpPr>
            <p:spPr bwMode="auto">
              <a:xfrm>
                <a:off x="3670" y="1547"/>
                <a:ext cx="1768" cy="173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16"/>
              <p:cNvSpPr>
                <a:spLocks noChangeShapeType="1"/>
              </p:cNvSpPr>
              <p:nvPr/>
            </p:nvSpPr>
            <p:spPr bwMode="auto">
              <a:xfrm>
                <a:off x="3677" y="1728"/>
                <a:ext cx="175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124"/>
            <p:cNvGrpSpPr>
              <a:grpSpLocks/>
            </p:cNvGrpSpPr>
            <p:nvPr/>
          </p:nvGrpSpPr>
          <p:grpSpPr bwMode="auto">
            <a:xfrm>
              <a:off x="3693" y="3126"/>
              <a:ext cx="1768" cy="338"/>
              <a:chOff x="3693" y="3126"/>
              <a:chExt cx="1768" cy="338"/>
            </a:xfrm>
          </p:grpSpPr>
          <p:sp>
            <p:nvSpPr>
              <p:cNvPr id="15" name="Freeform 118"/>
              <p:cNvSpPr>
                <a:spLocks/>
              </p:cNvSpPr>
              <p:nvPr/>
            </p:nvSpPr>
            <p:spPr bwMode="auto">
              <a:xfrm>
                <a:off x="3695" y="3126"/>
                <a:ext cx="1765" cy="338"/>
              </a:xfrm>
              <a:custGeom>
                <a:avLst/>
                <a:gdLst>
                  <a:gd name="T0" fmla="*/ 0 w 1765"/>
                  <a:gd name="T1" fmla="*/ 338 h 338"/>
                  <a:gd name="T2" fmla="*/ 0 w 1765"/>
                  <a:gd name="T3" fmla="*/ 196 h 338"/>
                  <a:gd name="T4" fmla="*/ 1078 w 1765"/>
                  <a:gd name="T5" fmla="*/ 200 h 338"/>
                  <a:gd name="T6" fmla="*/ 1655 w 1765"/>
                  <a:gd name="T7" fmla="*/ 0 h 338"/>
                  <a:gd name="T8" fmla="*/ 1765 w 1765"/>
                  <a:gd name="T9" fmla="*/ 0 h 338"/>
                  <a:gd name="T10" fmla="*/ 1765 w 1765"/>
                  <a:gd name="T11" fmla="*/ 331 h 3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65" h="338">
                    <a:moveTo>
                      <a:pt x="0" y="338"/>
                    </a:moveTo>
                    <a:lnTo>
                      <a:pt x="0" y="196"/>
                    </a:lnTo>
                    <a:lnTo>
                      <a:pt x="1078" y="200"/>
                    </a:lnTo>
                    <a:lnTo>
                      <a:pt x="1655" y="0"/>
                    </a:lnTo>
                    <a:lnTo>
                      <a:pt x="1765" y="0"/>
                    </a:lnTo>
                    <a:lnTo>
                      <a:pt x="1765" y="331"/>
                    </a:lnTo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8575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19"/>
              <p:cNvSpPr>
                <a:spLocks/>
              </p:cNvSpPr>
              <p:nvPr/>
            </p:nvSpPr>
            <p:spPr bwMode="auto">
              <a:xfrm>
                <a:off x="3693" y="3134"/>
                <a:ext cx="1768" cy="191"/>
              </a:xfrm>
              <a:custGeom>
                <a:avLst/>
                <a:gdLst>
                  <a:gd name="T0" fmla="*/ 0 w 1768"/>
                  <a:gd name="T1" fmla="*/ 191 h 191"/>
                  <a:gd name="T2" fmla="*/ 1074 w 1768"/>
                  <a:gd name="T3" fmla="*/ 191 h 191"/>
                  <a:gd name="T4" fmla="*/ 1625 w 1768"/>
                  <a:gd name="T5" fmla="*/ 0 h 191"/>
                  <a:gd name="T6" fmla="*/ 1768 w 1768"/>
                  <a:gd name="T7" fmla="*/ 2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68" h="191">
                    <a:moveTo>
                      <a:pt x="0" y="191"/>
                    </a:moveTo>
                    <a:lnTo>
                      <a:pt x="1074" y="191"/>
                    </a:lnTo>
                    <a:lnTo>
                      <a:pt x="1625" y="0"/>
                    </a:lnTo>
                    <a:lnTo>
                      <a:pt x="1768" y="2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" name="Line 120"/>
            <p:cNvSpPr>
              <a:spLocks noChangeShapeType="1"/>
            </p:cNvSpPr>
            <p:nvPr/>
          </p:nvSpPr>
          <p:spPr bwMode="auto">
            <a:xfrm flipV="1">
              <a:off x="4782" y="2786"/>
              <a:ext cx="94" cy="521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121"/>
            <p:cNvSpPr>
              <a:spLocks noChangeShapeType="1"/>
            </p:cNvSpPr>
            <p:nvPr/>
          </p:nvSpPr>
          <p:spPr bwMode="auto">
            <a:xfrm>
              <a:off x="3913" y="3087"/>
              <a:ext cx="56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22"/>
            <p:cNvSpPr>
              <a:spLocks noChangeShapeType="1"/>
            </p:cNvSpPr>
            <p:nvPr/>
          </p:nvSpPr>
          <p:spPr bwMode="auto">
            <a:xfrm flipV="1">
              <a:off x="4877" y="3078"/>
              <a:ext cx="332" cy="1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 Box 123"/>
            <p:cNvSpPr txBox="1">
              <a:spLocks noChangeArrowheads="1"/>
            </p:cNvSpPr>
            <p:nvPr/>
          </p:nvSpPr>
          <p:spPr bwMode="auto">
            <a:xfrm>
              <a:off x="3977" y="2770"/>
              <a:ext cx="61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M&gt;1</a:t>
              </a:r>
            </a:p>
          </p:txBody>
        </p:sp>
        <p:sp>
          <p:nvSpPr>
            <p:cNvPr id="13" name="Text Box 125"/>
            <p:cNvSpPr txBox="1">
              <a:spLocks noChangeArrowheads="1"/>
            </p:cNvSpPr>
            <p:nvPr/>
          </p:nvSpPr>
          <p:spPr bwMode="auto">
            <a:xfrm>
              <a:off x="4032" y="3008"/>
              <a:ext cx="3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p</a:t>
              </a:r>
              <a:r>
                <a:rPr lang="en-US" altLang="en-US" baseline="-25000"/>
                <a:t>1</a:t>
              </a:r>
            </a:p>
          </p:txBody>
        </p:sp>
        <p:sp>
          <p:nvSpPr>
            <p:cNvPr id="14" name="Text Box 127"/>
            <p:cNvSpPr txBox="1">
              <a:spLocks noChangeArrowheads="1"/>
            </p:cNvSpPr>
            <p:nvPr/>
          </p:nvSpPr>
          <p:spPr bwMode="auto">
            <a:xfrm>
              <a:off x="5217" y="2820"/>
              <a:ext cx="5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p</a:t>
              </a:r>
              <a:r>
                <a:rPr lang="en-US" altLang="en-US" baseline="-25000"/>
                <a:t>b,high</a:t>
              </a:r>
            </a:p>
          </p:txBody>
        </p:sp>
      </p:grpSp>
      <p:grpSp>
        <p:nvGrpSpPr>
          <p:cNvPr id="19" name="Group 158"/>
          <p:cNvGrpSpPr>
            <a:grpSpLocks/>
          </p:cNvGrpSpPr>
          <p:nvPr/>
        </p:nvGrpSpPr>
        <p:grpSpPr bwMode="auto">
          <a:xfrm>
            <a:off x="5549901" y="1354138"/>
            <a:ext cx="3248025" cy="1450975"/>
            <a:chOff x="3670" y="1547"/>
            <a:chExt cx="2046" cy="914"/>
          </a:xfrm>
        </p:grpSpPr>
        <p:grpSp>
          <p:nvGrpSpPr>
            <p:cNvPr id="20" name="Group 112"/>
            <p:cNvGrpSpPr>
              <a:grpSpLocks/>
            </p:cNvGrpSpPr>
            <p:nvPr/>
          </p:nvGrpSpPr>
          <p:grpSpPr bwMode="auto">
            <a:xfrm>
              <a:off x="3670" y="1547"/>
              <a:ext cx="1775" cy="914"/>
              <a:chOff x="3670" y="1547"/>
              <a:chExt cx="1775" cy="914"/>
            </a:xfrm>
          </p:grpSpPr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3670" y="1547"/>
                <a:ext cx="1768" cy="181"/>
                <a:chOff x="3670" y="1547"/>
                <a:chExt cx="1768" cy="181"/>
              </a:xfrm>
            </p:grpSpPr>
            <p:sp>
              <p:nvSpPr>
                <p:cNvPr id="31" name="Rectangle 103"/>
                <p:cNvSpPr>
                  <a:spLocks noChangeArrowheads="1"/>
                </p:cNvSpPr>
                <p:nvPr/>
              </p:nvSpPr>
              <p:spPr bwMode="auto">
                <a:xfrm>
                  <a:off x="3670" y="1547"/>
                  <a:ext cx="1768" cy="173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01"/>
                <p:cNvSpPr>
                  <a:spLocks noChangeShapeType="1"/>
                </p:cNvSpPr>
                <p:nvPr/>
              </p:nvSpPr>
              <p:spPr bwMode="auto">
                <a:xfrm>
                  <a:off x="3677" y="1728"/>
                  <a:ext cx="17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4" name="Group 109"/>
              <p:cNvGrpSpPr>
                <a:grpSpLocks/>
              </p:cNvGrpSpPr>
              <p:nvPr/>
            </p:nvGrpSpPr>
            <p:grpSpPr bwMode="auto">
              <a:xfrm>
                <a:off x="3677" y="2123"/>
                <a:ext cx="1768" cy="338"/>
                <a:chOff x="3677" y="2123"/>
                <a:chExt cx="1768" cy="338"/>
              </a:xfrm>
            </p:grpSpPr>
            <p:sp>
              <p:nvSpPr>
                <p:cNvPr id="29" name="Freeform 104"/>
                <p:cNvSpPr>
                  <a:spLocks/>
                </p:cNvSpPr>
                <p:nvPr/>
              </p:nvSpPr>
              <p:spPr bwMode="auto">
                <a:xfrm>
                  <a:off x="3679" y="2123"/>
                  <a:ext cx="1765" cy="338"/>
                </a:xfrm>
                <a:custGeom>
                  <a:avLst/>
                  <a:gdLst>
                    <a:gd name="T0" fmla="*/ 0 w 1765"/>
                    <a:gd name="T1" fmla="*/ 338 h 338"/>
                    <a:gd name="T2" fmla="*/ 0 w 1765"/>
                    <a:gd name="T3" fmla="*/ 196 h 338"/>
                    <a:gd name="T4" fmla="*/ 1078 w 1765"/>
                    <a:gd name="T5" fmla="*/ 200 h 338"/>
                    <a:gd name="T6" fmla="*/ 1655 w 1765"/>
                    <a:gd name="T7" fmla="*/ 0 h 338"/>
                    <a:gd name="T8" fmla="*/ 1765 w 1765"/>
                    <a:gd name="T9" fmla="*/ 0 h 338"/>
                    <a:gd name="T10" fmla="*/ 1765 w 1765"/>
                    <a:gd name="T11" fmla="*/ 331 h 3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65" h="338">
                      <a:moveTo>
                        <a:pt x="0" y="338"/>
                      </a:moveTo>
                      <a:lnTo>
                        <a:pt x="0" y="196"/>
                      </a:lnTo>
                      <a:lnTo>
                        <a:pt x="1078" y="200"/>
                      </a:lnTo>
                      <a:lnTo>
                        <a:pt x="1655" y="0"/>
                      </a:lnTo>
                      <a:lnTo>
                        <a:pt x="1765" y="0"/>
                      </a:lnTo>
                      <a:lnTo>
                        <a:pt x="1765" y="331"/>
                      </a:lnTo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8575" cmpd="sng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" name="Freeform 102"/>
                <p:cNvSpPr>
                  <a:spLocks/>
                </p:cNvSpPr>
                <p:nvPr/>
              </p:nvSpPr>
              <p:spPr bwMode="auto">
                <a:xfrm>
                  <a:off x="3677" y="2123"/>
                  <a:ext cx="1768" cy="191"/>
                </a:xfrm>
                <a:custGeom>
                  <a:avLst/>
                  <a:gdLst>
                    <a:gd name="T0" fmla="*/ 0 w 1768"/>
                    <a:gd name="T1" fmla="*/ 191 h 191"/>
                    <a:gd name="T2" fmla="*/ 1074 w 1768"/>
                    <a:gd name="T3" fmla="*/ 191 h 191"/>
                    <a:gd name="T4" fmla="*/ 1625 w 1768"/>
                    <a:gd name="T5" fmla="*/ 0 h 191"/>
                    <a:gd name="T6" fmla="*/ 1768 w 1768"/>
                    <a:gd name="T7" fmla="*/ 2 h 1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768" h="191">
                      <a:moveTo>
                        <a:pt x="0" y="191"/>
                      </a:moveTo>
                      <a:lnTo>
                        <a:pt x="1074" y="191"/>
                      </a:lnTo>
                      <a:lnTo>
                        <a:pt x="1625" y="0"/>
                      </a:lnTo>
                      <a:lnTo>
                        <a:pt x="1768" y="2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5" name="Line 106"/>
              <p:cNvSpPr>
                <a:spLocks noChangeShapeType="1"/>
              </p:cNvSpPr>
              <p:nvPr/>
            </p:nvSpPr>
            <p:spPr bwMode="auto">
              <a:xfrm flipV="1">
                <a:off x="4766" y="1775"/>
                <a:ext cx="347" cy="521"/>
              </a:xfrm>
              <a:prstGeom prst="line">
                <a:avLst/>
              </a:prstGeom>
              <a:noFill/>
              <a:ln w="28575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107"/>
              <p:cNvSpPr>
                <a:spLocks noChangeShapeType="1"/>
              </p:cNvSpPr>
              <p:nvPr/>
            </p:nvSpPr>
            <p:spPr bwMode="auto">
              <a:xfrm>
                <a:off x="3897" y="2076"/>
                <a:ext cx="56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108"/>
              <p:cNvSpPr>
                <a:spLocks noChangeShapeType="1"/>
              </p:cNvSpPr>
              <p:nvPr/>
            </p:nvSpPr>
            <p:spPr bwMode="auto">
              <a:xfrm flipV="1">
                <a:off x="4861" y="2067"/>
                <a:ext cx="332" cy="1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Text Box 111"/>
              <p:cNvSpPr txBox="1">
                <a:spLocks noChangeArrowheads="1"/>
              </p:cNvSpPr>
              <p:nvPr/>
            </p:nvSpPr>
            <p:spPr bwMode="auto">
              <a:xfrm>
                <a:off x="3961" y="1759"/>
                <a:ext cx="61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M&gt;1</a:t>
                </a:r>
              </a:p>
            </p:txBody>
          </p:sp>
        </p:grpSp>
        <p:sp>
          <p:nvSpPr>
            <p:cNvPr id="21" name="Text Box 126"/>
            <p:cNvSpPr txBox="1">
              <a:spLocks noChangeArrowheads="1"/>
            </p:cNvSpPr>
            <p:nvPr/>
          </p:nvSpPr>
          <p:spPr bwMode="auto">
            <a:xfrm>
              <a:off x="4002" y="2030"/>
              <a:ext cx="3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p</a:t>
              </a:r>
              <a:r>
                <a:rPr lang="en-US" altLang="en-US" baseline="-25000"/>
                <a:t>1</a:t>
              </a:r>
            </a:p>
          </p:txBody>
        </p:sp>
        <p:sp>
          <p:nvSpPr>
            <p:cNvPr id="22" name="Text Box 128"/>
            <p:cNvSpPr txBox="1">
              <a:spLocks noChangeArrowheads="1"/>
            </p:cNvSpPr>
            <p:nvPr/>
          </p:nvSpPr>
          <p:spPr bwMode="auto">
            <a:xfrm>
              <a:off x="5211" y="1772"/>
              <a:ext cx="5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p</a:t>
              </a:r>
              <a:r>
                <a:rPr lang="en-US" altLang="en-US" baseline="-25000"/>
                <a:t>b,low</a:t>
              </a:r>
            </a:p>
          </p:txBody>
        </p:sp>
      </p:grpSp>
      <p:grpSp>
        <p:nvGrpSpPr>
          <p:cNvPr id="33" name="Group 161"/>
          <p:cNvGrpSpPr>
            <a:grpSpLocks/>
          </p:cNvGrpSpPr>
          <p:nvPr/>
        </p:nvGrpSpPr>
        <p:grpSpPr bwMode="auto">
          <a:xfrm>
            <a:off x="5302251" y="4481513"/>
            <a:ext cx="3397250" cy="1571625"/>
            <a:chOff x="3863" y="3572"/>
            <a:chExt cx="2140" cy="990"/>
          </a:xfrm>
        </p:grpSpPr>
        <p:sp>
          <p:nvSpPr>
            <p:cNvPr id="34" name="AutoShape 132"/>
            <p:cNvSpPr>
              <a:spLocks noChangeArrowheads="1"/>
            </p:cNvSpPr>
            <p:nvPr/>
          </p:nvSpPr>
          <p:spPr bwMode="auto">
            <a:xfrm rot="-5400000">
              <a:off x="4701" y="3577"/>
              <a:ext cx="502" cy="966"/>
            </a:xfrm>
            <a:prstGeom prst="triangle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133"/>
            <p:cNvSpPr>
              <a:spLocks noChangeShapeType="1"/>
            </p:cNvSpPr>
            <p:nvPr/>
          </p:nvSpPr>
          <p:spPr bwMode="auto">
            <a:xfrm>
              <a:off x="4037" y="4082"/>
              <a:ext cx="2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Text Box 134"/>
            <p:cNvSpPr txBox="1">
              <a:spLocks noChangeArrowheads="1"/>
            </p:cNvSpPr>
            <p:nvPr/>
          </p:nvSpPr>
          <p:spPr bwMode="auto">
            <a:xfrm>
              <a:off x="3863" y="3801"/>
              <a:ext cx="73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/>
                <a:t>M</a:t>
              </a:r>
              <a:r>
                <a:rPr lang="en-US" altLang="en-US"/>
                <a:t>&gt;1</a:t>
              </a:r>
              <a:br>
                <a:rPr lang="en-US" altLang="en-US"/>
              </a:br>
              <a:r>
                <a:rPr lang="en-US" altLang="en-US"/>
                <a:t>p</a:t>
              </a:r>
              <a:r>
                <a:rPr lang="en-US" altLang="en-US" baseline="-25000"/>
                <a:t>atm</a:t>
              </a:r>
              <a:endParaRPr lang="en-US" altLang="en-US" sz="2200" baseline="-25000"/>
            </a:p>
          </p:txBody>
        </p:sp>
        <p:grpSp>
          <p:nvGrpSpPr>
            <p:cNvPr id="37" name="Group 137"/>
            <p:cNvGrpSpPr>
              <a:grpSpLocks/>
            </p:cNvGrpSpPr>
            <p:nvPr/>
          </p:nvGrpSpPr>
          <p:grpSpPr bwMode="auto">
            <a:xfrm>
              <a:off x="4466" y="3572"/>
              <a:ext cx="770" cy="990"/>
              <a:chOff x="5010" y="2268"/>
              <a:chExt cx="582" cy="1152"/>
            </a:xfrm>
          </p:grpSpPr>
          <p:sp>
            <p:nvSpPr>
              <p:cNvPr id="39" name="Line 138"/>
              <p:cNvSpPr>
                <a:spLocks noChangeShapeType="1"/>
              </p:cNvSpPr>
              <p:nvPr/>
            </p:nvSpPr>
            <p:spPr bwMode="auto">
              <a:xfrm flipV="1">
                <a:off x="5010" y="2268"/>
                <a:ext cx="576" cy="576"/>
              </a:xfrm>
              <a:prstGeom prst="line">
                <a:avLst/>
              </a:prstGeom>
              <a:noFill/>
              <a:ln w="28575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Line 139"/>
              <p:cNvSpPr>
                <a:spLocks noChangeShapeType="1"/>
              </p:cNvSpPr>
              <p:nvPr/>
            </p:nvSpPr>
            <p:spPr bwMode="auto">
              <a:xfrm>
                <a:off x="5016" y="2844"/>
                <a:ext cx="576" cy="576"/>
              </a:xfrm>
              <a:prstGeom prst="line">
                <a:avLst/>
              </a:prstGeom>
              <a:noFill/>
              <a:ln w="28575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8" name="Rectangle 160"/>
            <p:cNvSpPr>
              <a:spLocks noChangeArrowheads="1"/>
            </p:cNvSpPr>
            <p:nvPr/>
          </p:nvSpPr>
          <p:spPr bwMode="auto">
            <a:xfrm>
              <a:off x="5598" y="3850"/>
              <a:ext cx="4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p</a:t>
              </a:r>
              <a:r>
                <a:rPr lang="en-US" altLang="en-US" baseline="-25000"/>
                <a:t>atm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6495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Turning Angle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76" y="1219200"/>
            <a:ext cx="3412524" cy="5638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Given M</a:t>
            </a:r>
            <a:r>
              <a:rPr lang="en-US" baseline="-25000" dirty="0" smtClean="0"/>
              <a:t>1</a:t>
            </a:r>
            <a:r>
              <a:rPr lang="en-US" dirty="0" smtClean="0"/>
              <a:t>, no straight oblique shock solution for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&gt;</a:t>
            </a:r>
            <a:r>
              <a:rPr lang="en-US" dirty="0" err="1" smtClean="0">
                <a:latin typeface="Symbol" panose="05050102010706020507" pitchFamily="18" charset="2"/>
              </a:rPr>
              <a:t>d</a:t>
            </a:r>
            <a:r>
              <a:rPr lang="en-US" baseline="-25000" dirty="0" err="1" smtClean="0"/>
              <a:t>max</a:t>
            </a:r>
            <a:r>
              <a:rPr lang="en-US" dirty="0" smtClean="0"/>
              <a:t>(M)</a:t>
            </a:r>
          </a:p>
          <a:p>
            <a:r>
              <a:rPr lang="en-US" dirty="0" smtClean="0"/>
              <a:t>Given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, no solution for M</a:t>
            </a:r>
            <a:r>
              <a:rPr lang="en-US" baseline="-25000" dirty="0" smtClean="0"/>
              <a:t>1</a:t>
            </a:r>
            <a:r>
              <a:rPr lang="en-US" dirty="0" smtClean="0"/>
              <a:t>&lt;M</a:t>
            </a:r>
            <a:r>
              <a:rPr lang="en-US" baseline="-25000" dirty="0" smtClean="0"/>
              <a:t>1,min</a:t>
            </a:r>
          </a:p>
          <a:p>
            <a:r>
              <a:rPr lang="en-US" dirty="0" smtClean="0"/>
              <a:t>Given fluid (</a:t>
            </a:r>
            <a:r>
              <a:rPr lang="en-US" dirty="0" smtClean="0">
                <a:latin typeface="Symbol" panose="05050102010706020507" pitchFamily="18" charset="2"/>
              </a:rPr>
              <a:t>g</a:t>
            </a:r>
            <a:r>
              <a:rPr lang="en-US" dirty="0" smtClean="0"/>
              <a:t>), no solution for any  M</a:t>
            </a:r>
            <a:r>
              <a:rPr lang="en-US" baseline="-25000" dirty="0" smtClean="0"/>
              <a:t>1</a:t>
            </a:r>
            <a:r>
              <a:rPr lang="en-US" dirty="0" smtClean="0"/>
              <a:t> beyond </a:t>
            </a:r>
            <a:r>
              <a:rPr lang="en-US" dirty="0" err="1" smtClean="0">
                <a:latin typeface="Symbol" panose="05050102010706020507" pitchFamily="18" charset="2"/>
              </a:rPr>
              <a:t>d</a:t>
            </a:r>
            <a:r>
              <a:rPr lang="en-US" baseline="-25000" dirty="0" err="1" smtClean="0"/>
              <a:t>max</a:t>
            </a:r>
            <a:r>
              <a:rPr lang="en-US" baseline="-25000" dirty="0" smtClean="0"/>
              <a:t> </a:t>
            </a:r>
            <a:r>
              <a:rPr lang="en-US" dirty="0" smtClean="0"/>
              <a:t>e.g., ~45.5</a:t>
            </a:r>
            <a:r>
              <a:rPr lang="en-US" baseline="30000" dirty="0" smtClean="0"/>
              <a:t>o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>
                <a:latin typeface="Symbol" panose="05050102010706020507" pitchFamily="18" charset="2"/>
              </a:rPr>
              <a:t>g=1.4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3182654" y="1271780"/>
            <a:ext cx="5686136" cy="4752695"/>
            <a:chOff x="1711" y="939"/>
            <a:chExt cx="4493" cy="3740"/>
          </a:xfrm>
        </p:grpSpPr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1" y="939"/>
              <a:ext cx="4493" cy="37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5195" y="1156"/>
              <a:ext cx="648" cy="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900">
                  <a:sym typeface="Symbol" pitchFamily="18" charset="2"/>
                </a:rPr>
                <a:t>=1.4</a:t>
              </a:r>
              <a:endParaRPr lang="en-US" altLang="en-US" sz="1900"/>
            </a:p>
          </p:txBody>
        </p:sp>
      </p:grpSp>
      <p:grpSp>
        <p:nvGrpSpPr>
          <p:cNvPr id="9" name="Group 32"/>
          <p:cNvGrpSpPr>
            <a:grpSpLocks/>
          </p:cNvGrpSpPr>
          <p:nvPr/>
        </p:nvGrpSpPr>
        <p:grpSpPr bwMode="auto">
          <a:xfrm>
            <a:off x="6773290" y="2567458"/>
            <a:ext cx="1639455" cy="1424546"/>
            <a:chOff x="4711" y="2053"/>
            <a:chExt cx="1136" cy="1017"/>
          </a:xfrm>
        </p:grpSpPr>
        <p:sp>
          <p:nvSpPr>
            <p:cNvPr id="10" name="Line 26"/>
            <p:cNvSpPr>
              <a:spLocks noChangeShapeType="1"/>
            </p:cNvSpPr>
            <p:nvPr/>
          </p:nvSpPr>
          <p:spPr bwMode="auto">
            <a:xfrm flipH="1" flipV="1">
              <a:off x="4907" y="2053"/>
              <a:ext cx="158" cy="8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 Box 27"/>
            <p:cNvSpPr txBox="1">
              <a:spLocks noChangeArrowheads="1"/>
            </p:cNvSpPr>
            <p:nvPr/>
          </p:nvSpPr>
          <p:spPr bwMode="auto">
            <a:xfrm>
              <a:off x="4711" y="2850"/>
              <a:ext cx="1136" cy="2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 dirty="0" err="1" smtClean="0">
                  <a:solidFill>
                    <a:srgbClr val="993300"/>
                  </a:solidFill>
                  <a:latin typeface="Symbol" panose="05050102010706020507" pitchFamily="18" charset="2"/>
                  <a:sym typeface="Symbol" pitchFamily="18" charset="2"/>
                </a:rPr>
                <a:t>d</a:t>
              </a:r>
              <a:r>
                <a:rPr lang="en-US" altLang="en-US" sz="2000" b="1" baseline="-25000" dirty="0" err="1" smtClean="0">
                  <a:solidFill>
                    <a:srgbClr val="993300"/>
                  </a:solidFill>
                  <a:sym typeface="Symbol" pitchFamily="18" charset="2"/>
                </a:rPr>
                <a:t>max</a:t>
              </a:r>
              <a:r>
                <a:rPr lang="en-US" altLang="en-US" sz="2000" dirty="0" smtClean="0">
                  <a:sym typeface="Symbol" pitchFamily="18" charset="2"/>
                </a:rPr>
                <a:t>(M=3</a:t>
              </a:r>
              <a:r>
                <a:rPr lang="en-US" altLang="en-US" sz="2000" dirty="0">
                  <a:sym typeface="Symbol" pitchFamily="18" charset="2"/>
                </a:rPr>
                <a:t>)~34</a:t>
              </a:r>
              <a:r>
                <a:rPr lang="en-US" altLang="en-US" dirty="0">
                  <a:cs typeface="Times New Roman" pitchFamily="18" charset="0"/>
                  <a:sym typeface="Symbol" pitchFamily="18" charset="2"/>
                </a:rPr>
                <a:t>°</a:t>
              </a:r>
              <a:endParaRPr lang="en-US" altLang="en-US" dirty="0"/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7591574" y="2708934"/>
            <a:ext cx="809625" cy="874059"/>
            <a:chOff x="5278" y="2154"/>
            <a:chExt cx="561" cy="624"/>
          </a:xfrm>
        </p:grpSpPr>
        <p:sp>
          <p:nvSpPr>
            <p:cNvPr id="13" name="Line 30"/>
            <p:cNvSpPr>
              <a:spLocks noChangeShapeType="1"/>
            </p:cNvSpPr>
            <p:nvPr/>
          </p:nvSpPr>
          <p:spPr bwMode="auto">
            <a:xfrm flipV="1">
              <a:off x="5618" y="2154"/>
              <a:ext cx="0" cy="3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 Box 31"/>
            <p:cNvSpPr txBox="1">
              <a:spLocks noChangeArrowheads="1"/>
            </p:cNvSpPr>
            <p:nvPr/>
          </p:nvSpPr>
          <p:spPr bwMode="auto">
            <a:xfrm>
              <a:off x="5278" y="2521"/>
              <a:ext cx="561" cy="2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>
                <a:spcBef>
                  <a:spcPct val="50000"/>
                </a:spcBef>
              </a:pPr>
              <a:r>
                <a:rPr lang="en-US" altLang="en-US" sz="2000" b="1" dirty="0" err="1" smtClean="0">
                  <a:solidFill>
                    <a:srgbClr val="003399"/>
                  </a:solidFill>
                  <a:latin typeface="Symbol" panose="05050102010706020507" pitchFamily="18" charset="2"/>
                  <a:sym typeface="Symbol" pitchFamily="18" charset="2"/>
                </a:rPr>
                <a:t>d</a:t>
              </a:r>
              <a:r>
                <a:rPr lang="en-US" altLang="en-US" sz="2000" b="1" baseline="-25000" dirty="0" err="1" smtClean="0">
                  <a:solidFill>
                    <a:srgbClr val="003399"/>
                  </a:solidFill>
                  <a:sym typeface="Symbol" pitchFamily="18" charset="2"/>
                </a:rPr>
                <a:t>max</a:t>
              </a:r>
              <a:r>
                <a:rPr lang="en-US" altLang="en-US" sz="2000" dirty="0">
                  <a:sym typeface="Symbol" pitchFamily="18" charset="2"/>
                </a:rPr>
                <a:t>()</a:t>
              </a:r>
              <a:endParaRPr lang="en-US" altLang="en-US" dirty="0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5750523" y="5601942"/>
            <a:ext cx="755624" cy="329081"/>
          </a:xfrm>
          <a:prstGeom prst="rect">
            <a:avLst/>
          </a:prstGeom>
          <a:solidFill>
            <a:schemeClr val="bg1"/>
          </a:solidFill>
        </p:spPr>
        <p:txBody>
          <a:bodyPr wrap="none" lIns="82058" tIns="41029" rIns="82058" bIns="41029">
            <a:spAutoFit/>
          </a:bodyPr>
          <a:lstStyle/>
          <a:p>
            <a:r>
              <a:rPr lang="en-US" altLang="en-US" sz="1600" dirty="0" smtClean="0">
                <a:latin typeface="Symbol" panose="05050102010706020507" pitchFamily="18" charset="2"/>
                <a:sym typeface="Symbol" pitchFamily="18" charset="2"/>
              </a:rPr>
              <a:t>d </a:t>
            </a:r>
            <a:r>
              <a:rPr lang="en-US" altLang="en-US" sz="1600" dirty="0">
                <a:latin typeface="+mj-lt"/>
                <a:sym typeface="Symbol" pitchFamily="18" charset="2"/>
              </a:rPr>
              <a:t>(</a:t>
            </a:r>
            <a:r>
              <a:rPr lang="en-US" altLang="en-US" sz="1600" dirty="0" err="1">
                <a:latin typeface="+mj-lt"/>
                <a:sym typeface="Symbol" pitchFamily="18" charset="2"/>
              </a:rPr>
              <a:t>deg</a:t>
            </a:r>
            <a:r>
              <a:rPr lang="en-US" altLang="en-US" sz="1600" dirty="0">
                <a:latin typeface="+mj-lt"/>
                <a:sym typeface="Symbol" pitchFamily="18" charset="2"/>
              </a:rPr>
              <a:t>)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 rot="16200000">
            <a:off x="2953503" y="3238457"/>
            <a:ext cx="760433" cy="329081"/>
          </a:xfrm>
          <a:prstGeom prst="rect">
            <a:avLst/>
          </a:prstGeom>
          <a:solidFill>
            <a:schemeClr val="bg1"/>
          </a:solidFill>
        </p:spPr>
        <p:txBody>
          <a:bodyPr wrap="none" lIns="82058" tIns="41029" rIns="82058" bIns="41029">
            <a:spAutoFit/>
          </a:bodyPr>
          <a:lstStyle/>
          <a:p>
            <a:r>
              <a:rPr lang="en-US" altLang="en-US" sz="1600" dirty="0" smtClean="0">
                <a:latin typeface="Symbol" panose="05050102010706020507" pitchFamily="18" charset="2"/>
                <a:sym typeface="Symbol" pitchFamily="18" charset="2"/>
              </a:rPr>
              <a:t>q </a:t>
            </a:r>
            <a:r>
              <a:rPr lang="en-US" altLang="en-US" sz="1600" dirty="0">
                <a:latin typeface="+mj-lt"/>
                <a:sym typeface="Symbol" pitchFamily="18" charset="2"/>
              </a:rPr>
              <a:t>(</a:t>
            </a:r>
            <a:r>
              <a:rPr lang="en-US" altLang="en-US" sz="1600" dirty="0" err="1">
                <a:latin typeface="+mj-lt"/>
                <a:sym typeface="Symbol" pitchFamily="18" charset="2"/>
              </a:rPr>
              <a:t>deg</a:t>
            </a:r>
            <a:r>
              <a:rPr lang="en-US" altLang="en-US" sz="1600" dirty="0">
                <a:latin typeface="+mj-lt"/>
                <a:sym typeface="Symbol" pitchFamily="18" charset="2"/>
              </a:rPr>
              <a:t>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5941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Detached Shock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1"/>
            <a:ext cx="8839200" cy="2286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What does flow look like when no straight oblique shock solution exists?</a:t>
            </a:r>
          </a:p>
          <a:p>
            <a:pPr lvl="1"/>
            <a:r>
              <a:rPr lang="en-US" dirty="0" smtClean="0"/>
              <a:t>Detached shock/bow shock, sits ahead of body/turn</a:t>
            </a:r>
          </a:p>
          <a:p>
            <a:pPr lvl="1"/>
            <a:r>
              <a:rPr lang="en-US" dirty="0" smtClean="0"/>
              <a:t>Normal shock at centerline (flow subsonic to negotiate turn); curves away to weaker shock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15" name="Group 102"/>
          <p:cNvGrpSpPr>
            <a:grpSpLocks/>
          </p:cNvGrpSpPr>
          <p:nvPr/>
        </p:nvGrpSpPr>
        <p:grpSpPr bwMode="auto">
          <a:xfrm>
            <a:off x="5921376" y="4688263"/>
            <a:ext cx="2411556" cy="1124790"/>
            <a:chOff x="4103" y="3347"/>
            <a:chExt cx="1671" cy="803"/>
          </a:xfrm>
        </p:grpSpPr>
        <p:sp>
          <p:nvSpPr>
            <p:cNvPr id="16" name="Freeform 69"/>
            <p:cNvSpPr>
              <a:spLocks/>
            </p:cNvSpPr>
            <p:nvPr/>
          </p:nvSpPr>
          <p:spPr bwMode="auto">
            <a:xfrm>
              <a:off x="4132" y="3355"/>
              <a:ext cx="1629" cy="764"/>
            </a:xfrm>
            <a:custGeom>
              <a:avLst/>
              <a:gdLst>
                <a:gd name="T0" fmla="*/ 0 w 1629"/>
                <a:gd name="T1" fmla="*/ 584 h 764"/>
                <a:gd name="T2" fmla="*/ 972 w 1629"/>
                <a:gd name="T3" fmla="*/ 584 h 764"/>
                <a:gd name="T4" fmla="*/ 1629 w 1629"/>
                <a:gd name="T5" fmla="*/ 0 h 764"/>
                <a:gd name="T6" fmla="*/ 1626 w 1629"/>
                <a:gd name="T7" fmla="*/ 758 h 764"/>
                <a:gd name="T8" fmla="*/ 0 w 1629"/>
                <a:gd name="T9" fmla="*/ 764 h 764"/>
                <a:gd name="T10" fmla="*/ 0 w 1629"/>
                <a:gd name="T11" fmla="*/ 578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29" h="764">
                  <a:moveTo>
                    <a:pt x="0" y="584"/>
                  </a:moveTo>
                  <a:lnTo>
                    <a:pt x="972" y="584"/>
                  </a:lnTo>
                  <a:lnTo>
                    <a:pt x="1629" y="0"/>
                  </a:lnTo>
                  <a:lnTo>
                    <a:pt x="1626" y="758"/>
                  </a:lnTo>
                  <a:lnTo>
                    <a:pt x="0" y="764"/>
                  </a:lnTo>
                  <a:lnTo>
                    <a:pt x="0" y="578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 Box 70"/>
            <p:cNvSpPr txBox="1">
              <a:spLocks noChangeArrowheads="1"/>
            </p:cNvSpPr>
            <p:nvPr/>
          </p:nvSpPr>
          <p:spPr bwMode="auto">
            <a:xfrm>
              <a:off x="4103" y="3637"/>
              <a:ext cx="5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/>
                <a:t>M</a:t>
              </a:r>
              <a:r>
                <a:rPr lang="en-US" altLang="en-US" sz="2000" baseline="-25000"/>
                <a:t>1</a:t>
              </a:r>
              <a:r>
                <a:rPr lang="en-US" altLang="en-US"/>
                <a:t>&gt;1</a:t>
              </a:r>
              <a:endParaRPr lang="en-US" altLang="en-US" sz="2000" baseline="-25000"/>
            </a:p>
          </p:txBody>
        </p:sp>
        <p:sp>
          <p:nvSpPr>
            <p:cNvPr id="18" name="Freeform 72"/>
            <p:cNvSpPr>
              <a:spLocks/>
            </p:cNvSpPr>
            <p:nvPr/>
          </p:nvSpPr>
          <p:spPr bwMode="auto">
            <a:xfrm>
              <a:off x="5349" y="3727"/>
              <a:ext cx="75" cy="216"/>
            </a:xfrm>
            <a:custGeom>
              <a:avLst/>
              <a:gdLst>
                <a:gd name="T0" fmla="*/ 0 w 75"/>
                <a:gd name="T1" fmla="*/ 0 h 137"/>
                <a:gd name="T2" fmla="*/ 63 w 75"/>
                <a:gd name="T3" fmla="*/ 75 h 137"/>
                <a:gd name="T4" fmla="*/ 70 w 75"/>
                <a:gd name="T5" fmla="*/ 137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137">
                  <a:moveTo>
                    <a:pt x="0" y="0"/>
                  </a:moveTo>
                  <a:cubicBezTo>
                    <a:pt x="11" y="13"/>
                    <a:pt x="51" y="52"/>
                    <a:pt x="63" y="75"/>
                  </a:cubicBezTo>
                  <a:cubicBezTo>
                    <a:pt x="75" y="98"/>
                    <a:pt x="69" y="124"/>
                    <a:pt x="70" y="137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76"/>
            <p:cNvSpPr>
              <a:spLocks/>
            </p:cNvSpPr>
            <p:nvPr/>
          </p:nvSpPr>
          <p:spPr bwMode="auto">
            <a:xfrm>
              <a:off x="4142" y="3347"/>
              <a:ext cx="1619" cy="593"/>
            </a:xfrm>
            <a:custGeom>
              <a:avLst/>
              <a:gdLst>
                <a:gd name="T0" fmla="*/ 0 w 1619"/>
                <a:gd name="T1" fmla="*/ 593 h 593"/>
                <a:gd name="T2" fmla="*/ 963 w 1619"/>
                <a:gd name="T3" fmla="*/ 593 h 593"/>
                <a:gd name="T4" fmla="*/ 1619 w 1619"/>
                <a:gd name="T5" fmla="*/ 0 h 5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19" h="593">
                  <a:moveTo>
                    <a:pt x="0" y="593"/>
                  </a:moveTo>
                  <a:lnTo>
                    <a:pt x="963" y="593"/>
                  </a:lnTo>
                  <a:lnTo>
                    <a:pt x="1619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77"/>
            <p:cNvSpPr>
              <a:spLocks/>
            </p:cNvSpPr>
            <p:nvPr/>
          </p:nvSpPr>
          <p:spPr bwMode="auto">
            <a:xfrm>
              <a:off x="5122" y="3941"/>
              <a:ext cx="652" cy="7"/>
            </a:xfrm>
            <a:custGeom>
              <a:avLst/>
              <a:gdLst>
                <a:gd name="T0" fmla="*/ 0 w 652"/>
                <a:gd name="T1" fmla="*/ 0 h 7"/>
                <a:gd name="T2" fmla="*/ 652 w 652"/>
                <a:gd name="T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52" h="7">
                  <a:moveTo>
                    <a:pt x="0" y="0"/>
                  </a:moveTo>
                  <a:lnTo>
                    <a:pt x="652" y="7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Rectangle 78"/>
            <p:cNvSpPr>
              <a:spLocks noChangeArrowheads="1"/>
            </p:cNvSpPr>
            <p:nvPr/>
          </p:nvSpPr>
          <p:spPr bwMode="auto">
            <a:xfrm>
              <a:off x="5179" y="3886"/>
              <a:ext cx="561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>
                  <a:latin typeface="Symbol" panose="05050102010706020507" pitchFamily="18" charset="2"/>
                </a:rPr>
                <a:t>q</a:t>
              </a:r>
              <a:r>
                <a:rPr lang="en-US" altLang="en-US" dirty="0">
                  <a:sym typeface="Symbol" pitchFamily="18" charset="2"/>
                </a:rPr>
                <a:t>&gt;</a:t>
              </a:r>
              <a:r>
                <a:rPr lang="en-US" altLang="en-US" b="1" dirty="0" err="1">
                  <a:solidFill>
                    <a:srgbClr val="993300"/>
                  </a:solidFill>
                  <a:latin typeface="Symbol" panose="05050102010706020507" pitchFamily="18" charset="2"/>
                  <a:sym typeface="Symbol" pitchFamily="18" charset="2"/>
                </a:rPr>
                <a:t>q</a:t>
              </a:r>
              <a:r>
                <a:rPr lang="en-US" altLang="en-US" b="1" baseline="-25000" dirty="0" err="1">
                  <a:solidFill>
                    <a:srgbClr val="993300"/>
                  </a:solidFill>
                  <a:sym typeface="Symbol" pitchFamily="18" charset="2"/>
                </a:rPr>
                <a:t>max</a:t>
              </a:r>
              <a:endParaRPr lang="en-US" altLang="en-US" b="1" baseline="-25000" dirty="0">
                <a:solidFill>
                  <a:srgbClr val="993300"/>
                </a:solidFill>
                <a:sym typeface="Symbol" pitchFamily="18" charset="2"/>
              </a:endParaRPr>
            </a:p>
          </p:txBody>
        </p:sp>
        <p:sp>
          <p:nvSpPr>
            <p:cNvPr id="22" name="Line 83"/>
            <p:cNvSpPr>
              <a:spLocks noChangeShapeType="1"/>
            </p:cNvSpPr>
            <p:nvPr/>
          </p:nvSpPr>
          <p:spPr bwMode="auto">
            <a:xfrm>
              <a:off x="4210" y="3624"/>
              <a:ext cx="2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88"/>
          <p:cNvGrpSpPr>
            <a:grpSpLocks/>
          </p:cNvGrpSpPr>
          <p:nvPr/>
        </p:nvGrpSpPr>
        <p:grpSpPr bwMode="auto">
          <a:xfrm>
            <a:off x="1776558" y="4375897"/>
            <a:ext cx="5693352" cy="1753720"/>
            <a:chOff x="1231" y="3124"/>
            <a:chExt cx="3945" cy="1252"/>
          </a:xfrm>
        </p:grpSpPr>
        <p:sp>
          <p:nvSpPr>
            <p:cNvPr id="24" name="Text Box 61"/>
            <p:cNvSpPr txBox="1">
              <a:spLocks noChangeArrowheads="1"/>
            </p:cNvSpPr>
            <p:nvPr/>
          </p:nvSpPr>
          <p:spPr bwMode="auto">
            <a:xfrm>
              <a:off x="2792" y="3124"/>
              <a:ext cx="1278" cy="1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>
                  <a:solidFill>
                    <a:srgbClr val="006600"/>
                  </a:solidFill>
                </a:rPr>
                <a:t>bow shock can cover whole range of oblique shocks</a:t>
              </a:r>
              <a:br>
                <a:rPr lang="en-US" altLang="en-US">
                  <a:solidFill>
                    <a:srgbClr val="006600"/>
                  </a:solidFill>
                </a:rPr>
              </a:br>
              <a:r>
                <a:rPr lang="en-US" altLang="en-US">
                  <a:solidFill>
                    <a:srgbClr val="006600"/>
                  </a:solidFill>
                </a:rPr>
                <a:t>(normal to Mach wave)</a:t>
              </a:r>
              <a:endParaRPr lang="en-US" altLang="en-US"/>
            </a:p>
          </p:txBody>
        </p:sp>
        <p:sp>
          <p:nvSpPr>
            <p:cNvPr id="25" name="Line 86"/>
            <p:cNvSpPr>
              <a:spLocks noChangeShapeType="1"/>
            </p:cNvSpPr>
            <p:nvPr/>
          </p:nvSpPr>
          <p:spPr bwMode="auto">
            <a:xfrm flipH="1">
              <a:off x="1231" y="4071"/>
              <a:ext cx="1578" cy="142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87"/>
            <p:cNvSpPr>
              <a:spLocks noChangeShapeType="1"/>
            </p:cNvSpPr>
            <p:nvPr/>
          </p:nvSpPr>
          <p:spPr bwMode="auto">
            <a:xfrm flipV="1">
              <a:off x="4056" y="3124"/>
              <a:ext cx="1120" cy="222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" name="Group 100"/>
          <p:cNvGrpSpPr>
            <a:grpSpLocks/>
          </p:cNvGrpSpPr>
          <p:nvPr/>
        </p:nvGrpSpPr>
        <p:grpSpPr bwMode="auto">
          <a:xfrm>
            <a:off x="2573194" y="3735758"/>
            <a:ext cx="3778250" cy="369794"/>
            <a:chOff x="1783" y="2667"/>
            <a:chExt cx="2618" cy="264"/>
          </a:xfrm>
        </p:grpSpPr>
        <p:sp>
          <p:nvSpPr>
            <p:cNvPr id="28" name="Line 62"/>
            <p:cNvSpPr>
              <a:spLocks noChangeShapeType="1"/>
            </p:cNvSpPr>
            <p:nvPr/>
          </p:nvSpPr>
          <p:spPr bwMode="auto">
            <a:xfrm flipH="1" flipV="1">
              <a:off x="1783" y="2714"/>
              <a:ext cx="458" cy="1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 Box 63"/>
            <p:cNvSpPr txBox="1">
              <a:spLocks noChangeArrowheads="1"/>
            </p:cNvSpPr>
            <p:nvPr/>
          </p:nvSpPr>
          <p:spPr bwMode="auto">
            <a:xfrm>
              <a:off x="2225" y="2667"/>
              <a:ext cx="2176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/>
                <a:t>asymptotes to Mach wave</a:t>
              </a:r>
            </a:p>
          </p:txBody>
        </p:sp>
      </p:grpSp>
      <p:grpSp>
        <p:nvGrpSpPr>
          <p:cNvPr id="30" name="Group 103"/>
          <p:cNvGrpSpPr>
            <a:grpSpLocks/>
          </p:cNvGrpSpPr>
          <p:nvPr/>
        </p:nvGrpSpPr>
        <p:grpSpPr bwMode="auto">
          <a:xfrm>
            <a:off x="1145887" y="3790390"/>
            <a:ext cx="7122103" cy="2493309"/>
            <a:chOff x="794" y="2706"/>
            <a:chExt cx="4935" cy="1780"/>
          </a:xfrm>
        </p:grpSpPr>
        <p:sp>
          <p:nvSpPr>
            <p:cNvPr id="31" name="Freeform 80"/>
            <p:cNvSpPr>
              <a:spLocks/>
            </p:cNvSpPr>
            <p:nvPr/>
          </p:nvSpPr>
          <p:spPr bwMode="auto">
            <a:xfrm>
              <a:off x="4771" y="2890"/>
              <a:ext cx="958" cy="1053"/>
            </a:xfrm>
            <a:custGeom>
              <a:avLst/>
              <a:gdLst>
                <a:gd name="T0" fmla="*/ 7 w 958"/>
                <a:gd name="T1" fmla="*/ 895 h 895"/>
                <a:gd name="T2" fmla="*/ 7 w 958"/>
                <a:gd name="T3" fmla="*/ 814 h 895"/>
                <a:gd name="T4" fmla="*/ 42 w 958"/>
                <a:gd name="T5" fmla="*/ 647 h 895"/>
                <a:gd name="T6" fmla="*/ 153 w 958"/>
                <a:gd name="T7" fmla="*/ 458 h 895"/>
                <a:gd name="T8" fmla="*/ 358 w 958"/>
                <a:gd name="T9" fmla="*/ 284 h 895"/>
                <a:gd name="T10" fmla="*/ 610 w 958"/>
                <a:gd name="T11" fmla="*/ 142 h 895"/>
                <a:gd name="T12" fmla="*/ 958 w 958"/>
                <a:gd name="T13" fmla="*/ 0 h 8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8" h="895">
                  <a:moveTo>
                    <a:pt x="7" y="895"/>
                  </a:moveTo>
                  <a:cubicBezTo>
                    <a:pt x="0" y="873"/>
                    <a:pt x="1" y="855"/>
                    <a:pt x="7" y="814"/>
                  </a:cubicBezTo>
                  <a:cubicBezTo>
                    <a:pt x="13" y="773"/>
                    <a:pt x="18" y="706"/>
                    <a:pt x="42" y="647"/>
                  </a:cubicBezTo>
                  <a:cubicBezTo>
                    <a:pt x="66" y="588"/>
                    <a:pt x="100" y="518"/>
                    <a:pt x="153" y="458"/>
                  </a:cubicBezTo>
                  <a:cubicBezTo>
                    <a:pt x="206" y="398"/>
                    <a:pt x="282" y="337"/>
                    <a:pt x="358" y="284"/>
                  </a:cubicBezTo>
                  <a:cubicBezTo>
                    <a:pt x="434" y="231"/>
                    <a:pt x="510" y="189"/>
                    <a:pt x="610" y="142"/>
                  </a:cubicBezTo>
                  <a:cubicBezTo>
                    <a:pt x="710" y="95"/>
                    <a:pt x="886" y="30"/>
                    <a:pt x="958" y="0"/>
                  </a:cubicBezTo>
                </a:path>
              </a:pathLst>
            </a:custGeom>
            <a:noFill/>
            <a:ln w="38100" cmpd="sng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" name="Group 99"/>
            <p:cNvGrpSpPr>
              <a:grpSpLocks/>
            </p:cNvGrpSpPr>
            <p:nvPr/>
          </p:nvGrpSpPr>
          <p:grpSpPr bwMode="auto">
            <a:xfrm>
              <a:off x="794" y="2706"/>
              <a:ext cx="1405" cy="1780"/>
              <a:chOff x="794" y="2706"/>
              <a:chExt cx="1405" cy="1780"/>
            </a:xfrm>
          </p:grpSpPr>
          <p:grpSp>
            <p:nvGrpSpPr>
              <p:cNvPr id="33" name="Group 58"/>
              <p:cNvGrpSpPr>
                <a:grpSpLocks/>
              </p:cNvGrpSpPr>
              <p:nvPr/>
            </p:nvGrpSpPr>
            <p:grpSpPr bwMode="auto">
              <a:xfrm>
                <a:off x="794" y="2706"/>
                <a:ext cx="959" cy="1780"/>
                <a:chOff x="794" y="2746"/>
                <a:chExt cx="959" cy="1780"/>
              </a:xfrm>
            </p:grpSpPr>
            <p:sp>
              <p:nvSpPr>
                <p:cNvPr id="38" name="Freeform 43"/>
                <p:cNvSpPr>
                  <a:spLocks/>
                </p:cNvSpPr>
                <p:nvPr/>
              </p:nvSpPr>
              <p:spPr bwMode="auto">
                <a:xfrm>
                  <a:off x="794" y="2746"/>
                  <a:ext cx="958" cy="895"/>
                </a:xfrm>
                <a:custGeom>
                  <a:avLst/>
                  <a:gdLst>
                    <a:gd name="T0" fmla="*/ 7 w 958"/>
                    <a:gd name="T1" fmla="*/ 895 h 895"/>
                    <a:gd name="T2" fmla="*/ 7 w 958"/>
                    <a:gd name="T3" fmla="*/ 814 h 895"/>
                    <a:gd name="T4" fmla="*/ 42 w 958"/>
                    <a:gd name="T5" fmla="*/ 647 h 895"/>
                    <a:gd name="T6" fmla="*/ 153 w 958"/>
                    <a:gd name="T7" fmla="*/ 458 h 895"/>
                    <a:gd name="T8" fmla="*/ 358 w 958"/>
                    <a:gd name="T9" fmla="*/ 284 h 895"/>
                    <a:gd name="T10" fmla="*/ 610 w 958"/>
                    <a:gd name="T11" fmla="*/ 142 h 895"/>
                    <a:gd name="T12" fmla="*/ 958 w 958"/>
                    <a:gd name="T13" fmla="*/ 0 h 8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58" h="895">
                      <a:moveTo>
                        <a:pt x="7" y="895"/>
                      </a:moveTo>
                      <a:cubicBezTo>
                        <a:pt x="0" y="873"/>
                        <a:pt x="1" y="855"/>
                        <a:pt x="7" y="814"/>
                      </a:cubicBezTo>
                      <a:cubicBezTo>
                        <a:pt x="13" y="773"/>
                        <a:pt x="18" y="706"/>
                        <a:pt x="42" y="647"/>
                      </a:cubicBezTo>
                      <a:cubicBezTo>
                        <a:pt x="66" y="588"/>
                        <a:pt x="100" y="518"/>
                        <a:pt x="153" y="458"/>
                      </a:cubicBezTo>
                      <a:cubicBezTo>
                        <a:pt x="206" y="398"/>
                        <a:pt x="282" y="337"/>
                        <a:pt x="358" y="284"/>
                      </a:cubicBezTo>
                      <a:cubicBezTo>
                        <a:pt x="434" y="231"/>
                        <a:pt x="510" y="189"/>
                        <a:pt x="610" y="142"/>
                      </a:cubicBezTo>
                      <a:cubicBezTo>
                        <a:pt x="710" y="95"/>
                        <a:pt x="886" y="30"/>
                        <a:pt x="958" y="0"/>
                      </a:cubicBezTo>
                    </a:path>
                  </a:pathLst>
                </a:custGeom>
                <a:noFill/>
                <a:ln w="38100" cmpd="sng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" name="Freeform 57"/>
                <p:cNvSpPr>
                  <a:spLocks/>
                </p:cNvSpPr>
                <p:nvPr/>
              </p:nvSpPr>
              <p:spPr bwMode="auto">
                <a:xfrm flipV="1">
                  <a:off x="795" y="3631"/>
                  <a:ext cx="958" cy="895"/>
                </a:xfrm>
                <a:custGeom>
                  <a:avLst/>
                  <a:gdLst>
                    <a:gd name="T0" fmla="*/ 7 w 958"/>
                    <a:gd name="T1" fmla="*/ 895 h 895"/>
                    <a:gd name="T2" fmla="*/ 7 w 958"/>
                    <a:gd name="T3" fmla="*/ 814 h 895"/>
                    <a:gd name="T4" fmla="*/ 42 w 958"/>
                    <a:gd name="T5" fmla="*/ 647 h 895"/>
                    <a:gd name="T6" fmla="*/ 153 w 958"/>
                    <a:gd name="T7" fmla="*/ 458 h 895"/>
                    <a:gd name="T8" fmla="*/ 358 w 958"/>
                    <a:gd name="T9" fmla="*/ 284 h 895"/>
                    <a:gd name="T10" fmla="*/ 610 w 958"/>
                    <a:gd name="T11" fmla="*/ 142 h 895"/>
                    <a:gd name="T12" fmla="*/ 958 w 958"/>
                    <a:gd name="T13" fmla="*/ 0 h 8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58" h="895">
                      <a:moveTo>
                        <a:pt x="7" y="895"/>
                      </a:moveTo>
                      <a:cubicBezTo>
                        <a:pt x="0" y="873"/>
                        <a:pt x="1" y="855"/>
                        <a:pt x="7" y="814"/>
                      </a:cubicBezTo>
                      <a:cubicBezTo>
                        <a:pt x="13" y="773"/>
                        <a:pt x="18" y="706"/>
                        <a:pt x="42" y="647"/>
                      </a:cubicBezTo>
                      <a:cubicBezTo>
                        <a:pt x="66" y="588"/>
                        <a:pt x="100" y="518"/>
                        <a:pt x="153" y="458"/>
                      </a:cubicBezTo>
                      <a:cubicBezTo>
                        <a:pt x="206" y="398"/>
                        <a:pt x="282" y="337"/>
                        <a:pt x="358" y="284"/>
                      </a:cubicBezTo>
                      <a:cubicBezTo>
                        <a:pt x="434" y="231"/>
                        <a:pt x="510" y="189"/>
                        <a:pt x="610" y="142"/>
                      </a:cubicBezTo>
                      <a:cubicBezTo>
                        <a:pt x="710" y="95"/>
                        <a:pt x="886" y="30"/>
                        <a:pt x="958" y="0"/>
                      </a:cubicBezTo>
                    </a:path>
                  </a:pathLst>
                </a:custGeom>
                <a:noFill/>
                <a:ln w="38100" cmpd="sng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4" name="Text Box 47"/>
              <p:cNvSpPr txBox="1">
                <a:spLocks noChangeArrowheads="1"/>
              </p:cNvSpPr>
              <p:nvPr/>
            </p:nvSpPr>
            <p:spPr bwMode="auto">
              <a:xfrm>
                <a:off x="814" y="3430"/>
                <a:ext cx="501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/>
                  <a:t>M</a:t>
                </a:r>
                <a:r>
                  <a:rPr lang="en-US" altLang="en-US" baseline="-25000"/>
                  <a:t>2</a:t>
                </a:r>
                <a:r>
                  <a:rPr lang="en-US" altLang="en-US"/>
                  <a:t>&lt;1</a:t>
                </a:r>
                <a:endParaRPr lang="en-US" altLang="en-US" baseline="-25000"/>
              </a:p>
            </p:txBody>
          </p:sp>
          <p:sp>
            <p:nvSpPr>
              <p:cNvPr id="35" name="Text Box 48"/>
              <p:cNvSpPr txBox="1">
                <a:spLocks noChangeArrowheads="1"/>
              </p:cNvSpPr>
              <p:nvPr/>
            </p:nvSpPr>
            <p:spPr bwMode="auto">
              <a:xfrm>
                <a:off x="1698" y="2816"/>
                <a:ext cx="501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/>
                  <a:t>M</a:t>
                </a:r>
                <a:r>
                  <a:rPr lang="en-US" altLang="en-US" baseline="-25000"/>
                  <a:t>2</a:t>
                </a:r>
                <a:r>
                  <a:rPr lang="en-US" altLang="en-US"/>
                  <a:t>&gt;1</a:t>
                </a:r>
                <a:endParaRPr lang="en-US" altLang="en-US" baseline="-25000"/>
              </a:p>
            </p:txBody>
          </p:sp>
          <p:sp>
            <p:nvSpPr>
              <p:cNvPr id="36" name="Freeform 53"/>
              <p:cNvSpPr>
                <a:spLocks/>
              </p:cNvSpPr>
              <p:nvPr/>
            </p:nvSpPr>
            <p:spPr bwMode="auto">
              <a:xfrm>
                <a:off x="1389" y="3953"/>
                <a:ext cx="284" cy="394"/>
              </a:xfrm>
              <a:custGeom>
                <a:avLst/>
                <a:gdLst>
                  <a:gd name="T0" fmla="*/ 284 w 284"/>
                  <a:gd name="T1" fmla="*/ 0 h 394"/>
                  <a:gd name="T2" fmla="*/ 205 w 284"/>
                  <a:gd name="T3" fmla="*/ 173 h 394"/>
                  <a:gd name="T4" fmla="*/ 142 w 284"/>
                  <a:gd name="T5" fmla="*/ 268 h 394"/>
                  <a:gd name="T6" fmla="*/ 0 w 284"/>
                  <a:gd name="T7" fmla="*/ 394 h 3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4" h="394">
                    <a:moveTo>
                      <a:pt x="284" y="0"/>
                    </a:moveTo>
                    <a:cubicBezTo>
                      <a:pt x="273" y="29"/>
                      <a:pt x="229" y="128"/>
                      <a:pt x="205" y="173"/>
                    </a:cubicBezTo>
                    <a:cubicBezTo>
                      <a:pt x="181" y="218"/>
                      <a:pt x="176" y="231"/>
                      <a:pt x="142" y="268"/>
                    </a:cubicBezTo>
                    <a:cubicBezTo>
                      <a:pt x="108" y="305"/>
                      <a:pt x="30" y="368"/>
                      <a:pt x="0" y="394"/>
                    </a:cubicBez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59"/>
              <p:cNvSpPr>
                <a:spLocks/>
              </p:cNvSpPr>
              <p:nvPr/>
            </p:nvSpPr>
            <p:spPr bwMode="auto">
              <a:xfrm flipV="1">
                <a:off x="1374" y="2849"/>
                <a:ext cx="284" cy="394"/>
              </a:xfrm>
              <a:custGeom>
                <a:avLst/>
                <a:gdLst>
                  <a:gd name="T0" fmla="*/ 284 w 284"/>
                  <a:gd name="T1" fmla="*/ 0 h 394"/>
                  <a:gd name="T2" fmla="*/ 205 w 284"/>
                  <a:gd name="T3" fmla="*/ 173 h 394"/>
                  <a:gd name="T4" fmla="*/ 142 w 284"/>
                  <a:gd name="T5" fmla="*/ 268 h 394"/>
                  <a:gd name="T6" fmla="*/ 0 w 284"/>
                  <a:gd name="T7" fmla="*/ 394 h 3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4" h="394">
                    <a:moveTo>
                      <a:pt x="284" y="0"/>
                    </a:moveTo>
                    <a:cubicBezTo>
                      <a:pt x="273" y="29"/>
                      <a:pt x="229" y="128"/>
                      <a:pt x="205" y="173"/>
                    </a:cubicBezTo>
                    <a:cubicBezTo>
                      <a:pt x="181" y="218"/>
                      <a:pt x="176" y="231"/>
                      <a:pt x="142" y="268"/>
                    </a:cubicBezTo>
                    <a:cubicBezTo>
                      <a:pt x="108" y="305"/>
                      <a:pt x="30" y="368"/>
                      <a:pt x="0" y="394"/>
                    </a:cubicBez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0" name="Group 101"/>
          <p:cNvGrpSpPr>
            <a:grpSpLocks/>
          </p:cNvGrpSpPr>
          <p:nvPr/>
        </p:nvGrpSpPr>
        <p:grpSpPr bwMode="auto">
          <a:xfrm>
            <a:off x="287194" y="4417920"/>
            <a:ext cx="3424670" cy="1241051"/>
            <a:chOff x="199" y="3154"/>
            <a:chExt cx="2373" cy="886"/>
          </a:xfrm>
        </p:grpSpPr>
        <p:sp>
          <p:nvSpPr>
            <p:cNvPr id="41" name="Line 54"/>
            <p:cNvSpPr>
              <a:spLocks noChangeShapeType="1"/>
            </p:cNvSpPr>
            <p:nvPr/>
          </p:nvSpPr>
          <p:spPr bwMode="auto">
            <a:xfrm>
              <a:off x="1286" y="3605"/>
              <a:ext cx="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2" name="Group 96"/>
            <p:cNvGrpSpPr>
              <a:grpSpLocks/>
            </p:cNvGrpSpPr>
            <p:nvPr/>
          </p:nvGrpSpPr>
          <p:grpSpPr bwMode="auto">
            <a:xfrm>
              <a:off x="199" y="3154"/>
              <a:ext cx="2373" cy="886"/>
              <a:chOff x="199" y="3154"/>
              <a:chExt cx="2373" cy="886"/>
            </a:xfrm>
          </p:grpSpPr>
          <p:sp>
            <p:nvSpPr>
              <p:cNvPr id="43" name="Line 35"/>
              <p:cNvSpPr>
                <a:spLocks noChangeShapeType="1"/>
              </p:cNvSpPr>
              <p:nvPr/>
            </p:nvSpPr>
            <p:spPr bwMode="auto">
              <a:xfrm>
                <a:off x="452" y="3576"/>
                <a:ext cx="26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Text Box 36"/>
              <p:cNvSpPr txBox="1">
                <a:spLocks noChangeArrowheads="1"/>
              </p:cNvSpPr>
              <p:nvPr/>
            </p:nvSpPr>
            <p:spPr bwMode="auto">
              <a:xfrm>
                <a:off x="199" y="3263"/>
                <a:ext cx="73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000"/>
                  <a:t>M</a:t>
                </a:r>
                <a:r>
                  <a:rPr lang="en-US" altLang="en-US" sz="2000" baseline="-25000"/>
                  <a:t>1</a:t>
                </a:r>
                <a:r>
                  <a:rPr lang="en-US" altLang="en-US"/>
                  <a:t>&gt;1</a:t>
                </a:r>
                <a:endParaRPr lang="en-US" altLang="en-US" sz="2000" baseline="-25000"/>
              </a:p>
            </p:txBody>
          </p:sp>
          <p:sp>
            <p:nvSpPr>
              <p:cNvPr id="45" name="Freeform 49"/>
              <p:cNvSpPr>
                <a:spLocks/>
              </p:cNvSpPr>
              <p:nvPr/>
            </p:nvSpPr>
            <p:spPr bwMode="auto">
              <a:xfrm>
                <a:off x="1278" y="3154"/>
                <a:ext cx="1294" cy="886"/>
              </a:xfrm>
              <a:custGeom>
                <a:avLst/>
                <a:gdLst>
                  <a:gd name="T0" fmla="*/ 0 w 1294"/>
                  <a:gd name="T1" fmla="*/ 458 h 886"/>
                  <a:gd name="T2" fmla="*/ 490 w 1294"/>
                  <a:gd name="T3" fmla="*/ 0 h 886"/>
                  <a:gd name="T4" fmla="*/ 1294 w 1294"/>
                  <a:gd name="T5" fmla="*/ 2 h 886"/>
                  <a:gd name="T6" fmla="*/ 1294 w 1294"/>
                  <a:gd name="T7" fmla="*/ 886 h 886"/>
                  <a:gd name="T8" fmla="*/ 505 w 1294"/>
                  <a:gd name="T9" fmla="*/ 884 h 886"/>
                  <a:gd name="T10" fmla="*/ 0 w 1294"/>
                  <a:gd name="T11" fmla="*/ 458 h 8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94" h="886">
                    <a:moveTo>
                      <a:pt x="0" y="458"/>
                    </a:moveTo>
                    <a:lnTo>
                      <a:pt x="490" y="0"/>
                    </a:lnTo>
                    <a:lnTo>
                      <a:pt x="1294" y="2"/>
                    </a:lnTo>
                    <a:lnTo>
                      <a:pt x="1294" y="886"/>
                    </a:lnTo>
                    <a:lnTo>
                      <a:pt x="505" y="884"/>
                    </a:lnTo>
                    <a:lnTo>
                      <a:pt x="0" y="458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Rectangle 55"/>
              <p:cNvSpPr>
                <a:spLocks noChangeArrowheads="1"/>
              </p:cNvSpPr>
              <p:nvPr/>
            </p:nvSpPr>
            <p:spPr bwMode="auto">
              <a:xfrm>
                <a:off x="1589" y="3325"/>
                <a:ext cx="610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altLang="en-US" dirty="0">
                    <a:latin typeface="Symbol" panose="05050102010706020507" pitchFamily="18" charset="2"/>
                  </a:rPr>
                  <a:t>q</a:t>
                </a:r>
                <a:r>
                  <a:rPr lang="en-US" altLang="en-US" dirty="0">
                    <a:sym typeface="Symbol" pitchFamily="18" charset="2"/>
                  </a:rPr>
                  <a:t>&gt;</a:t>
                </a:r>
                <a:r>
                  <a:rPr lang="en-US" altLang="en-US" b="1" dirty="0" err="1">
                    <a:solidFill>
                      <a:srgbClr val="993300"/>
                    </a:solidFill>
                    <a:latin typeface="Symbol" panose="05050102010706020507" pitchFamily="18" charset="2"/>
                    <a:sym typeface="Symbol" pitchFamily="18" charset="2"/>
                  </a:rPr>
                  <a:t>q</a:t>
                </a:r>
                <a:r>
                  <a:rPr lang="en-US" altLang="en-US" b="1" baseline="-25000" dirty="0" err="1">
                    <a:solidFill>
                      <a:srgbClr val="993300"/>
                    </a:solidFill>
                    <a:sym typeface="Symbol" pitchFamily="18" charset="2"/>
                  </a:rPr>
                  <a:t>max</a:t>
                </a:r>
                <a:endParaRPr lang="en-US" altLang="en-US" b="1" baseline="-25000" dirty="0">
                  <a:solidFill>
                    <a:srgbClr val="993300"/>
                  </a:solidFill>
                  <a:cs typeface="Times New Roman" pitchFamily="18" charset="0"/>
                  <a:sym typeface="Symbol" pitchFamily="18" charset="2"/>
                </a:endParaRPr>
              </a:p>
            </p:txBody>
          </p:sp>
          <p:sp>
            <p:nvSpPr>
              <p:cNvPr id="47" name="Freeform 56"/>
              <p:cNvSpPr>
                <a:spLocks/>
              </p:cNvSpPr>
              <p:nvPr/>
            </p:nvSpPr>
            <p:spPr bwMode="auto">
              <a:xfrm>
                <a:off x="1483" y="3416"/>
                <a:ext cx="95" cy="190"/>
              </a:xfrm>
              <a:custGeom>
                <a:avLst/>
                <a:gdLst>
                  <a:gd name="T0" fmla="*/ 0 w 95"/>
                  <a:gd name="T1" fmla="*/ 0 h 190"/>
                  <a:gd name="T2" fmla="*/ 79 w 95"/>
                  <a:gd name="T3" fmla="*/ 79 h 190"/>
                  <a:gd name="T4" fmla="*/ 95 w 95"/>
                  <a:gd name="T5" fmla="*/ 190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5" h="190">
                    <a:moveTo>
                      <a:pt x="0" y="0"/>
                    </a:moveTo>
                    <a:cubicBezTo>
                      <a:pt x="31" y="23"/>
                      <a:pt x="63" y="47"/>
                      <a:pt x="79" y="79"/>
                    </a:cubicBezTo>
                    <a:cubicBezTo>
                      <a:pt x="95" y="111"/>
                      <a:pt x="95" y="150"/>
                      <a:pt x="95" y="190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Line 95"/>
              <p:cNvSpPr>
                <a:spLocks noChangeShapeType="1"/>
              </p:cNvSpPr>
              <p:nvPr/>
            </p:nvSpPr>
            <p:spPr bwMode="auto">
              <a:xfrm>
                <a:off x="1278" y="3614"/>
                <a:ext cx="102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9" name="Rectangle 104"/>
          <p:cNvSpPr>
            <a:spLocks noChangeArrowheads="1"/>
          </p:cNvSpPr>
          <p:nvPr/>
        </p:nvSpPr>
        <p:spPr bwMode="auto">
          <a:xfrm>
            <a:off x="8301182" y="4707872"/>
            <a:ext cx="330489" cy="10505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50" name="Line 105"/>
          <p:cNvSpPr>
            <a:spLocks noChangeShapeType="1"/>
          </p:cNvSpPr>
          <p:nvPr/>
        </p:nvSpPr>
        <p:spPr bwMode="auto">
          <a:xfrm>
            <a:off x="8301182" y="4698066"/>
            <a:ext cx="31894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63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20125</TotalTime>
  <Words>287</Words>
  <Application>Microsoft Office PowerPoint</Application>
  <PresentationFormat>On-screen Show (4:3)</PresentationFormat>
  <Paragraphs>81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Symbol</vt:lpstr>
      <vt:lpstr>Times New Roman</vt:lpstr>
      <vt:lpstr>Office Theme</vt:lpstr>
      <vt:lpstr>Equation</vt:lpstr>
      <vt:lpstr>Strong and Weak Oblique Shocks</vt:lpstr>
      <vt:lpstr>Strong and Weak Oblique Shocks</vt:lpstr>
      <vt:lpstr>Graphical Solution</vt:lpstr>
      <vt:lpstr>Which Solution Will Occur?</vt:lpstr>
      <vt:lpstr>Maximum Turning Angle</vt:lpstr>
      <vt:lpstr>Detached Shock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 4451</dc:title>
  <dc:creator>plasma</dc:creator>
  <cp:lastModifiedBy>Sun, Wenting</cp:lastModifiedBy>
  <cp:revision>572</cp:revision>
  <cp:lastPrinted>2016-04-07T12:34:44Z</cp:lastPrinted>
  <dcterms:created xsi:type="dcterms:W3CDTF">2006-08-16T00:00:00Z</dcterms:created>
  <dcterms:modified xsi:type="dcterms:W3CDTF">2016-04-07T15:36:08Z</dcterms:modified>
</cp:coreProperties>
</file>